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1" r:id="rId2"/>
    <p:sldId id="258" r:id="rId3"/>
    <p:sldId id="265" r:id="rId4"/>
    <p:sldId id="266" r:id="rId5"/>
    <p:sldId id="267" r:id="rId6"/>
    <p:sldId id="320" r:id="rId7"/>
    <p:sldId id="278" r:id="rId8"/>
    <p:sldId id="270" r:id="rId9"/>
    <p:sldId id="321" r:id="rId10"/>
    <p:sldId id="327" r:id="rId11"/>
    <p:sldId id="316" r:id="rId12"/>
    <p:sldId id="318" r:id="rId13"/>
    <p:sldId id="319" r:id="rId14"/>
    <p:sldId id="323" r:id="rId15"/>
    <p:sldId id="322" r:id="rId16"/>
    <p:sldId id="326" r:id="rId17"/>
    <p:sldId id="324" r:id="rId18"/>
    <p:sldId id="325" r:id="rId19"/>
    <p:sldId id="274" r:id="rId20"/>
    <p:sldId id="299" r:id="rId21"/>
    <p:sldId id="275" r:id="rId22"/>
    <p:sldId id="300" r:id="rId23"/>
    <p:sldId id="260"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a O'Halloran" initials="TO" lastIdx="1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712" y="-12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C3F78D-60F3-4388-823B-DDBA23615C2E}" type="datetimeFigureOut">
              <a:rPr lang="en-GB" smtClean="0"/>
              <a:t>28/11/17</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8DE014F-C395-4E7F-ADE2-DF4EFB61666F}" type="slidenum">
              <a:rPr lang="en-GB" smtClean="0"/>
              <a:t>‹#›</a:t>
            </a:fld>
            <a:endParaRPr lang="en-GB"/>
          </a:p>
        </p:txBody>
      </p:sp>
    </p:spTree>
    <p:extLst>
      <p:ext uri="{BB962C8B-B14F-4D97-AF65-F5344CB8AC3E}">
        <p14:creationId xmlns:p14="http://schemas.microsoft.com/office/powerpoint/2010/main" val="2995909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3D18E54-733E-4574-A023-C88181792EDA}" type="datetimeFigureOut">
              <a:rPr lang="en-GB" smtClean="0"/>
              <a:pPr/>
              <a:t>28/11/17</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67BED0F-D5E2-47D1-85E4-6453F74A96B4}" type="slidenum">
              <a:rPr lang="en-GB" smtClean="0"/>
              <a:pPr/>
              <a:t>‹#›</a:t>
            </a:fld>
            <a:endParaRPr lang="en-GB"/>
          </a:p>
        </p:txBody>
      </p:sp>
    </p:spTree>
    <p:extLst>
      <p:ext uri="{BB962C8B-B14F-4D97-AF65-F5344CB8AC3E}">
        <p14:creationId xmlns:p14="http://schemas.microsoft.com/office/powerpoint/2010/main" val="2170439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FA0DFF5-4F52-47B8-BDC2-50DC75CC1F63}" type="slidenum">
              <a:rPr lang="en-GB" smtClean="0"/>
              <a:pPr/>
              <a:t>2</a:t>
            </a:fld>
            <a:endParaRPr lang="en-GB"/>
          </a:p>
        </p:txBody>
      </p:sp>
    </p:spTree>
    <p:extLst>
      <p:ext uri="{BB962C8B-B14F-4D97-AF65-F5344CB8AC3E}">
        <p14:creationId xmlns:p14="http://schemas.microsoft.com/office/powerpoint/2010/main" val="17735031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kern="1200" dirty="0" smtClean="0">
                <a:solidFill>
                  <a:schemeClr val="tx1"/>
                </a:solidFill>
                <a:latin typeface="+mn-lt"/>
                <a:ea typeface="+mn-ea"/>
                <a:cs typeface="+mn-cs"/>
              </a:rPr>
              <a:t>The concept of a 'genuine and determining occupational requirement' referred to a requirement that was objectively dictated by the nature of the occupational activities concerned or of the context in which they were carried out. It could not, however, cover subjective considerations, such as the willingness of the employer to take account of the particular wishes of the customer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para</a:t>
            </a:r>
            <a:r>
              <a:rPr lang="en-US" sz="1200" kern="1200" baseline="0" dirty="0" smtClean="0">
                <a:solidFill>
                  <a:schemeClr val="tx1"/>
                </a:solidFill>
                <a:latin typeface="+mn-lt"/>
                <a:ea typeface="+mn-ea"/>
                <a:cs typeface="+mn-cs"/>
              </a:rPr>
              <a:t> 40] </a:t>
            </a:r>
            <a:endParaRPr lang="en-US" dirty="0" smtClean="0"/>
          </a:p>
          <a:p>
            <a:pPr marL="171450" indent="-171450">
              <a:buFont typeface="Arial"/>
              <a:buChar char="•"/>
            </a:pPr>
            <a:r>
              <a:rPr lang="en-US" dirty="0" smtClean="0"/>
              <a:t>Whilst the instructions had the same impact on the employees</a:t>
            </a:r>
            <a:r>
              <a:rPr lang="en-US" baseline="0" dirty="0" smtClean="0"/>
              <a:t> – evidence that fixing of liability is different depending on the </a:t>
            </a:r>
            <a:r>
              <a:rPr lang="en-US" baseline="0" dirty="0" err="1" smtClean="0"/>
              <a:t>categorisation</a:t>
            </a:r>
            <a:r>
              <a:rPr lang="en-US" baseline="0" dirty="0" smtClean="0"/>
              <a:t> as direct or indirect discrimination. </a:t>
            </a:r>
          </a:p>
          <a:p>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13</a:t>
            </a:fld>
            <a:endParaRPr lang="en-GB"/>
          </a:p>
        </p:txBody>
      </p:sp>
    </p:spTree>
    <p:extLst>
      <p:ext uri="{BB962C8B-B14F-4D97-AF65-F5344CB8AC3E}">
        <p14:creationId xmlns:p14="http://schemas.microsoft.com/office/powerpoint/2010/main" val="1834115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Sig</a:t>
            </a:r>
            <a:r>
              <a:rPr lang="en-US" baseline="0" dirty="0" smtClean="0"/>
              <a:t>nificant judgment on 2 indirect discrimination cases heard together, handed down by Supreme Court in April 2017. </a:t>
            </a:r>
            <a:endParaRPr lang="en-US" dirty="0" smtClean="0"/>
          </a:p>
          <a:p>
            <a:pPr marL="0" indent="0">
              <a:buFont typeface="Arial"/>
              <a:buNone/>
            </a:pPr>
            <a:endParaRPr lang="en-US" sz="1200" dirty="0" smtClean="0"/>
          </a:p>
          <a:p>
            <a:pPr marL="171450" indent="-171450">
              <a:buFont typeface="Arial"/>
              <a:buChar char="•"/>
            </a:pPr>
            <a:r>
              <a:rPr lang="en-US" sz="1200" dirty="0" smtClean="0"/>
              <a:t>to higher grades within the Home Office </a:t>
            </a:r>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14</a:t>
            </a:fld>
            <a:endParaRPr lang="en-GB"/>
          </a:p>
        </p:txBody>
      </p:sp>
    </p:spTree>
    <p:extLst>
      <p:ext uri="{BB962C8B-B14F-4D97-AF65-F5344CB8AC3E}">
        <p14:creationId xmlns:p14="http://schemas.microsoft.com/office/powerpoint/2010/main" val="1560026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15</a:t>
            </a:fld>
            <a:endParaRPr lang="en-GB"/>
          </a:p>
        </p:txBody>
      </p:sp>
    </p:spTree>
    <p:extLst>
      <p:ext uri="{BB962C8B-B14F-4D97-AF65-F5344CB8AC3E}">
        <p14:creationId xmlns:p14="http://schemas.microsoft.com/office/powerpoint/2010/main" val="3119468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need for proof of the reason why the complained of provision put the affected group at a disadvantage, only that there was a causal connection between that provision, namely the test, and the disadvantage suffered, namely, in the case of the group the greater likelihood of failure and in the case of each individual claimant an actual failure, such potential and actual disadvantage being the same for the purpose of showing the necessary shared disadvantage between group and individual;</a:t>
            </a:r>
          </a:p>
          <a:p>
            <a:r>
              <a:rPr lang="en-US" sz="1200" kern="1200" dirty="0" smtClean="0">
                <a:solidFill>
                  <a:schemeClr val="tx1"/>
                </a:solidFill>
                <a:latin typeface="+mn-lt"/>
                <a:ea typeface="+mn-ea"/>
                <a:cs typeface="+mn-cs"/>
              </a:rPr>
              <a:t>no need to show that the reason for the provision's disparate impact was something peculiar to the claimant's religion or race;</a:t>
            </a:r>
          </a:p>
          <a:p>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18</a:t>
            </a:fld>
            <a:endParaRPr lang="en-GB"/>
          </a:p>
        </p:txBody>
      </p:sp>
    </p:spTree>
    <p:extLst>
      <p:ext uri="{BB962C8B-B14F-4D97-AF65-F5344CB8AC3E}">
        <p14:creationId xmlns:p14="http://schemas.microsoft.com/office/powerpoint/2010/main" val="4176335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a:buFont typeface="Arial"/>
              <a:buChar char="•"/>
            </a:pPr>
            <a:endParaRPr lang="en-GB" sz="1200" dirty="0" smtClean="0">
              <a:latin typeface="+mn-lt"/>
              <a:cs typeface="Calibri"/>
            </a:endParaRPr>
          </a:p>
          <a:p>
            <a:pPr marL="171450" indent="-171450" algn="just">
              <a:buFont typeface="Arial"/>
              <a:buChar char="•"/>
            </a:pPr>
            <a:endParaRPr lang="en-GB" sz="1200" dirty="0" smtClean="0">
              <a:latin typeface="+mn-lt"/>
              <a:cs typeface="Calibri"/>
            </a:endParaRPr>
          </a:p>
        </p:txBody>
      </p:sp>
      <p:sp>
        <p:nvSpPr>
          <p:cNvPr id="4" name="Slide Number Placeholder 3"/>
          <p:cNvSpPr>
            <a:spLocks noGrp="1"/>
          </p:cNvSpPr>
          <p:nvPr>
            <p:ph type="sldNum" sz="quarter" idx="10"/>
          </p:nvPr>
        </p:nvSpPr>
        <p:spPr/>
        <p:txBody>
          <a:bodyPr/>
          <a:lstStyle/>
          <a:p>
            <a:fld id="{467BED0F-D5E2-47D1-85E4-6453F74A96B4}" type="slidenum">
              <a:rPr lang="en-GB" smtClean="0"/>
              <a:pPr/>
              <a:t>19</a:t>
            </a:fld>
            <a:endParaRPr lang="en-GB"/>
          </a:p>
        </p:txBody>
      </p:sp>
    </p:spTree>
    <p:extLst>
      <p:ext uri="{BB962C8B-B14F-4D97-AF65-F5344CB8AC3E}">
        <p14:creationId xmlns:p14="http://schemas.microsoft.com/office/powerpoint/2010/main" val="1059003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20</a:t>
            </a:fld>
            <a:endParaRPr lang="en-GB"/>
          </a:p>
        </p:txBody>
      </p:sp>
    </p:spTree>
    <p:extLst>
      <p:ext uri="{BB962C8B-B14F-4D97-AF65-F5344CB8AC3E}">
        <p14:creationId xmlns:p14="http://schemas.microsoft.com/office/powerpoint/2010/main" val="848126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21</a:t>
            </a:fld>
            <a:endParaRPr lang="en-GB"/>
          </a:p>
        </p:txBody>
      </p:sp>
    </p:spTree>
    <p:extLst>
      <p:ext uri="{BB962C8B-B14F-4D97-AF65-F5344CB8AC3E}">
        <p14:creationId xmlns:p14="http://schemas.microsoft.com/office/powerpoint/2010/main" val="3806036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22</a:t>
            </a:fld>
            <a:endParaRPr lang="en-GB"/>
          </a:p>
        </p:txBody>
      </p:sp>
    </p:spTree>
    <p:extLst>
      <p:ext uri="{BB962C8B-B14F-4D97-AF65-F5344CB8AC3E}">
        <p14:creationId xmlns:p14="http://schemas.microsoft.com/office/powerpoint/2010/main" val="28275277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p:spPr>
        <p:txBody>
          <a:bodyPr/>
          <a:lstStyle/>
          <a:p>
            <a:fld id="{232C04E7-7BD7-4221-B4C1-E45203E97232}" type="slidenum">
              <a:rPr lang="en-US" smtClean="0"/>
              <a:pPr/>
              <a:t>23</a:t>
            </a:fld>
            <a:endParaRPr lang="en-US" smtClean="0"/>
          </a:p>
        </p:txBody>
      </p:sp>
      <p:sp>
        <p:nvSpPr>
          <p:cNvPr id="60419" name="Rectangle 2"/>
          <p:cNvSpPr>
            <a:spLocks noGrp="1" noRot="1" noChangeAspect="1" noChangeArrowheads="1" noTextEdit="1"/>
          </p:cNvSpPr>
          <p:nvPr>
            <p:ph type="sldImg"/>
          </p:nvPr>
        </p:nvSpPr>
        <p:spPr>
          <a:xfrm>
            <a:off x="90488" y="744538"/>
            <a:ext cx="6616700" cy="3722687"/>
          </a:xfrm>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32303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Appeared to be settled</a:t>
            </a:r>
            <a:r>
              <a:rPr lang="en-US" baseline="0" dirty="0" smtClean="0"/>
              <a:t> position </a:t>
            </a:r>
          </a:p>
          <a:p>
            <a:pPr marL="171450" indent="-171450">
              <a:buFont typeface="Arial"/>
              <a:buChar char="•"/>
            </a:pPr>
            <a:r>
              <a:rPr lang="en-US" dirty="0" smtClean="0"/>
              <a:t>Endorsed by Supreme Court in </a:t>
            </a:r>
            <a:r>
              <a:rPr lang="en-US" b="1" u="sng" dirty="0" err="1" smtClean="0"/>
              <a:t>Hewage</a:t>
            </a:r>
            <a:r>
              <a:rPr lang="en-US" b="1" u="sng" dirty="0" smtClean="0"/>
              <a:t> v Grampian Health</a:t>
            </a:r>
            <a:r>
              <a:rPr lang="en-US" b="1" u="sng" baseline="0" dirty="0" smtClean="0"/>
              <a:t> Board </a:t>
            </a:r>
            <a:r>
              <a:rPr lang="en-US" baseline="0" dirty="0" smtClean="0"/>
              <a:t>[2012] ICR 1054: see </a:t>
            </a:r>
            <a:r>
              <a:rPr lang="en-US" baseline="0" dirty="0" err="1" smtClean="0"/>
              <a:t>para</a:t>
            </a:r>
            <a:r>
              <a:rPr lang="en-US" baseline="0" dirty="0" smtClean="0"/>
              <a:t> 25 Lord Hope </a:t>
            </a:r>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3</a:t>
            </a:fld>
            <a:endParaRPr lang="en-GB"/>
          </a:p>
        </p:txBody>
      </p:sp>
    </p:spTree>
    <p:extLst>
      <p:ext uri="{BB962C8B-B14F-4D97-AF65-F5344CB8AC3E}">
        <p14:creationId xmlns:p14="http://schemas.microsoft.com/office/powerpoint/2010/main" val="2190364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5</a:t>
            </a:fld>
            <a:endParaRPr lang="en-GB"/>
          </a:p>
        </p:txBody>
      </p:sp>
    </p:spTree>
    <p:extLst>
      <p:ext uri="{BB962C8B-B14F-4D97-AF65-F5344CB8AC3E}">
        <p14:creationId xmlns:p14="http://schemas.microsoft.com/office/powerpoint/2010/main" val="132422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7</a:t>
            </a:fld>
            <a:endParaRPr lang="en-GB"/>
          </a:p>
        </p:txBody>
      </p:sp>
    </p:spTree>
    <p:extLst>
      <p:ext uri="{BB962C8B-B14F-4D97-AF65-F5344CB8AC3E}">
        <p14:creationId xmlns:p14="http://schemas.microsoft.com/office/powerpoint/2010/main" val="1604019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en-US" sz="1200" kern="1200" dirty="0" smtClean="0">
                <a:solidFill>
                  <a:schemeClr val="tx1"/>
                </a:solidFill>
                <a:effectLst/>
                <a:latin typeface="+mn-lt"/>
                <a:ea typeface="+mn-ea"/>
                <a:cs typeface="+mn-cs"/>
              </a:rPr>
              <a:t>In</a:t>
            </a:r>
            <a:r>
              <a:rPr lang="en-US" sz="1200" kern="1200" baseline="0" dirty="0" smtClean="0">
                <a:solidFill>
                  <a:schemeClr val="tx1"/>
                </a:solidFill>
                <a:effectLst/>
                <a:latin typeface="+mn-lt"/>
                <a:ea typeface="+mn-ea"/>
                <a:cs typeface="+mn-cs"/>
              </a:rPr>
              <a:t> this case – argued that ET had erred by considering facts adduced by the Respondent in the first stage fact </a:t>
            </a:r>
            <a:r>
              <a:rPr lang="en-US" sz="1200" kern="1200" baseline="0" dirty="0" err="1" smtClean="0">
                <a:solidFill>
                  <a:schemeClr val="tx1"/>
                </a:solidFill>
                <a:effectLst/>
                <a:latin typeface="+mn-lt"/>
                <a:ea typeface="+mn-ea"/>
                <a:cs typeface="+mn-cs"/>
              </a:rPr>
              <a:t>inquriy</a:t>
            </a:r>
            <a:r>
              <a:rPr lang="en-US" sz="1200" kern="1200" baseline="0" dirty="0" smtClean="0">
                <a:solidFill>
                  <a:schemeClr val="tx1"/>
                </a:solidFill>
                <a:effectLst/>
                <a:latin typeface="+mn-lt"/>
                <a:ea typeface="+mn-ea"/>
                <a:cs typeface="+mn-cs"/>
              </a:rPr>
              <a:t>. That ET should have only considered these in the second stage. </a:t>
            </a:r>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8</a:t>
            </a:fld>
            <a:endParaRPr lang="en-GB"/>
          </a:p>
        </p:txBody>
      </p:sp>
    </p:spTree>
    <p:extLst>
      <p:ext uri="{BB962C8B-B14F-4D97-AF65-F5344CB8AC3E}">
        <p14:creationId xmlns:p14="http://schemas.microsoft.com/office/powerpoint/2010/main" val="59223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N.B. to recognise clear distinction between “facts” and “explanation”.: see Elias J in </a:t>
            </a:r>
            <a:r>
              <a:rPr lang="en-GB" b="1" dirty="0" smtClean="0"/>
              <a:t>Laing v Manchester CC [2006] ICR 1519. </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Facts on</a:t>
            </a:r>
            <a:r>
              <a:rPr lang="en-GB" b="1" baseline="0" dirty="0" smtClean="0"/>
              <a:t> behalf of R can be considered. Although facts and explanations are clearly related they are not to be confused. </a:t>
            </a:r>
            <a:endParaRPr lang="en-GB" b="1" dirty="0" smtClean="0"/>
          </a:p>
          <a:p>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9</a:t>
            </a:fld>
            <a:endParaRPr lang="en-GB"/>
          </a:p>
        </p:txBody>
      </p:sp>
    </p:spTree>
    <p:extLst>
      <p:ext uri="{BB962C8B-B14F-4D97-AF65-F5344CB8AC3E}">
        <p14:creationId xmlns:p14="http://schemas.microsoft.com/office/powerpoint/2010/main" val="3501640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where</a:t>
            </a:r>
            <a:r>
              <a:rPr lang="en-US" baseline="0" dirty="0" smtClean="0"/>
              <a:t> factual circumstances somewhat similar. </a:t>
            </a:r>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10</a:t>
            </a:fld>
            <a:endParaRPr lang="en-GB"/>
          </a:p>
        </p:txBody>
      </p:sp>
    </p:spTree>
    <p:extLst>
      <p:ext uri="{BB962C8B-B14F-4D97-AF65-F5344CB8AC3E}">
        <p14:creationId xmlns:p14="http://schemas.microsoft.com/office/powerpoint/2010/main" val="511753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 ECJ cases involving Muslim women dismissed for wearing headscarves at work. </a:t>
            </a:r>
          </a:p>
          <a:p>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11</a:t>
            </a:fld>
            <a:endParaRPr lang="en-GB"/>
          </a:p>
        </p:txBody>
      </p:sp>
    </p:spTree>
    <p:extLst>
      <p:ext uri="{BB962C8B-B14F-4D97-AF65-F5344CB8AC3E}">
        <p14:creationId xmlns:p14="http://schemas.microsoft.com/office/powerpoint/2010/main" val="379365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rule thus treated all employees in the same way, notably by requiring them, generally and without any differentiation, to dress neutrally.</a:t>
            </a:r>
          </a:p>
          <a:p>
            <a:r>
              <a:rPr lang="en-US" sz="1200" kern="1200" dirty="0" smtClean="0">
                <a:solidFill>
                  <a:schemeClr val="tx1"/>
                </a:solidFill>
                <a:latin typeface="+mn-lt"/>
                <a:ea typeface="+mn-ea"/>
                <a:cs typeface="+mn-cs"/>
              </a:rPr>
              <a:t>such an internal rule did not introduce a difference of treatment that was directly based on religion or belief, for the purposes of the directive. However, the Court observed that it was not inconceivable that the national court might conclude that the internal rule introduced a difference of treatment that was indirectly based on religion or belief, should it be established that the apparently neutral obligation it encompassed resulted, in fact, in persons adhering to a particular religion or belief being put at a particular disadvantage</a:t>
            </a:r>
            <a:endParaRPr lang="en-US"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12</a:t>
            </a:fld>
            <a:endParaRPr lang="en-GB"/>
          </a:p>
        </p:txBody>
      </p:sp>
    </p:spTree>
    <p:extLst>
      <p:ext uri="{BB962C8B-B14F-4D97-AF65-F5344CB8AC3E}">
        <p14:creationId xmlns:p14="http://schemas.microsoft.com/office/powerpoint/2010/main" val="2792440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44072D-5214-4258-A1EC-CBA49B7232E8}" type="datetimeFigureOut">
              <a:rPr lang="en-GB" smtClean="0"/>
              <a:pPr/>
              <a:t>28/11/17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2043AC-ACF7-40E1-9514-A6498853B3F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44072D-5214-4258-A1EC-CBA49B7232E8}" type="datetimeFigureOut">
              <a:rPr lang="en-GB" smtClean="0"/>
              <a:pPr/>
              <a:t>28/11/17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2043AC-ACF7-40E1-9514-A6498853B3F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44072D-5214-4258-A1EC-CBA49B7232E8}" type="datetimeFigureOut">
              <a:rPr lang="en-GB" smtClean="0"/>
              <a:pPr/>
              <a:t>28/11/17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2043AC-ACF7-40E1-9514-A6498853B3F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44072D-5214-4258-A1EC-CBA49B7232E8}" type="datetimeFigureOut">
              <a:rPr lang="en-GB" smtClean="0"/>
              <a:pPr/>
              <a:t>28/11/17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2043AC-ACF7-40E1-9514-A6498853B3F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44072D-5214-4258-A1EC-CBA49B7232E8}" type="datetimeFigureOut">
              <a:rPr lang="en-GB" smtClean="0"/>
              <a:pPr/>
              <a:t>28/11/17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2043AC-ACF7-40E1-9514-A6498853B3F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44072D-5214-4258-A1EC-CBA49B7232E8}" type="datetimeFigureOut">
              <a:rPr lang="en-GB" smtClean="0"/>
              <a:pPr/>
              <a:t>28/11/17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2043AC-ACF7-40E1-9514-A6498853B3F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44072D-5214-4258-A1EC-CBA49B7232E8}" type="datetimeFigureOut">
              <a:rPr lang="en-GB" smtClean="0"/>
              <a:pPr/>
              <a:t>28/11/17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2043AC-ACF7-40E1-9514-A6498853B3F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44072D-5214-4258-A1EC-CBA49B7232E8}" type="datetimeFigureOut">
              <a:rPr lang="en-GB" smtClean="0"/>
              <a:pPr/>
              <a:t>28/11/17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2043AC-ACF7-40E1-9514-A6498853B3F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4072D-5214-4258-A1EC-CBA49B7232E8}" type="datetimeFigureOut">
              <a:rPr lang="en-GB" smtClean="0"/>
              <a:pPr/>
              <a:t>28/11/17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2043AC-ACF7-40E1-9514-A6498853B3F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4072D-5214-4258-A1EC-CBA49B7232E8}" type="datetimeFigureOut">
              <a:rPr lang="en-GB" smtClean="0"/>
              <a:pPr/>
              <a:t>28/11/17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2043AC-ACF7-40E1-9514-A6498853B3F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4072D-5214-4258-A1EC-CBA49B7232E8}" type="datetimeFigureOut">
              <a:rPr lang="en-GB" smtClean="0"/>
              <a:pPr/>
              <a:t>28/11/17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2043AC-ACF7-40E1-9514-A6498853B3F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4072D-5214-4258-A1EC-CBA49B7232E8}" type="datetimeFigureOut">
              <a:rPr lang="en-GB" smtClean="0"/>
              <a:pPr/>
              <a:t>28/11/17</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043AC-ACF7-40E1-9514-A6498853B3F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001000" y="0"/>
            <a:ext cx="2667000" cy="990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2" descr="image002"/>
          <p:cNvPicPr>
            <a:picLocks noChangeAspect="1" noChangeArrowheads="1"/>
          </p:cNvPicPr>
          <p:nvPr/>
        </p:nvPicPr>
        <p:blipFill>
          <a:blip r:embed="rId2" cstate="print"/>
          <a:srcRect/>
          <a:stretch>
            <a:fillRect/>
          </a:stretch>
        </p:blipFill>
        <p:spPr bwMode="auto">
          <a:xfrm>
            <a:off x="3143672" y="476672"/>
            <a:ext cx="5843330" cy="5832648"/>
          </a:xfrm>
          <a:prstGeom prst="rect">
            <a:avLst/>
          </a:prstGeom>
          <a:noFill/>
          <a:ln w="9525">
            <a:noFill/>
            <a:miter lim="800000"/>
            <a:headEnd/>
            <a:tailEnd/>
          </a:ln>
        </p:spPr>
      </p:pic>
    </p:spTree>
    <p:extLst>
      <p:ext uri="{BB962C8B-B14F-4D97-AF65-F5344CB8AC3E}">
        <p14:creationId xmlns:p14="http://schemas.microsoft.com/office/powerpoint/2010/main" val="37405037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Direct v Indirect Discrimination </a:t>
            </a:r>
            <a:endParaRPr lang="en-US" b="1" dirty="0"/>
          </a:p>
        </p:txBody>
      </p:sp>
      <p:sp>
        <p:nvSpPr>
          <p:cNvPr id="3" name="Content Placeholder 2"/>
          <p:cNvSpPr>
            <a:spLocks noGrp="1"/>
          </p:cNvSpPr>
          <p:nvPr>
            <p:ph idx="1"/>
          </p:nvPr>
        </p:nvSpPr>
        <p:spPr/>
        <p:txBody>
          <a:bodyPr>
            <a:normAutofit/>
          </a:bodyPr>
          <a:lstStyle/>
          <a:p>
            <a:pPr algn="just"/>
            <a:r>
              <a:rPr lang="en-US" sz="4400" dirty="0" smtClean="0"/>
              <a:t>2 ECJ cases involving Muslim women dismissed for wearing headscarves. </a:t>
            </a:r>
          </a:p>
          <a:p>
            <a:pPr marL="0" indent="0" algn="just">
              <a:buNone/>
            </a:pPr>
            <a:endParaRPr lang="en-US" sz="4400" dirty="0"/>
          </a:p>
          <a:p>
            <a:pPr algn="just"/>
            <a:r>
              <a:rPr lang="en-US" sz="4400" dirty="0" smtClean="0"/>
              <a:t>Illustrate how classification of claim as direct or indirect discrimination </a:t>
            </a:r>
            <a:r>
              <a:rPr lang="en-US" sz="4400" dirty="0" smtClean="0"/>
              <a:t>affects </a:t>
            </a:r>
            <a:r>
              <a:rPr lang="en-US" sz="4400" dirty="0" smtClean="0"/>
              <a:t>liability. </a:t>
            </a:r>
            <a:endParaRPr lang="en-US" sz="4400" dirty="0"/>
          </a:p>
        </p:txBody>
      </p:sp>
    </p:spTree>
    <p:extLst>
      <p:ext uri="{BB962C8B-B14F-4D97-AF65-F5344CB8AC3E}">
        <p14:creationId xmlns:p14="http://schemas.microsoft.com/office/powerpoint/2010/main" val="1550785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Cont’d </a:t>
            </a:r>
            <a:endParaRPr lang="en-US" b="1" dirty="0"/>
          </a:p>
        </p:txBody>
      </p:sp>
      <p:sp>
        <p:nvSpPr>
          <p:cNvPr id="3" name="Content Placeholder 2"/>
          <p:cNvSpPr>
            <a:spLocks noGrp="1"/>
          </p:cNvSpPr>
          <p:nvPr>
            <p:ph idx="1"/>
          </p:nvPr>
        </p:nvSpPr>
        <p:spPr>
          <a:xfrm>
            <a:off x="695400" y="1484784"/>
            <a:ext cx="10972800" cy="4525963"/>
          </a:xfrm>
        </p:spPr>
        <p:txBody>
          <a:bodyPr>
            <a:normAutofit fontScale="92500" lnSpcReduction="10000"/>
          </a:bodyPr>
          <a:lstStyle/>
          <a:p>
            <a:pPr algn="just"/>
            <a:r>
              <a:rPr lang="en-US" sz="5200" dirty="0" smtClean="0"/>
              <a:t> Indirect </a:t>
            </a:r>
            <a:r>
              <a:rPr lang="en-US" sz="5200" dirty="0"/>
              <a:t>discrimination – can be justified. </a:t>
            </a:r>
          </a:p>
          <a:p>
            <a:pPr marL="0" indent="0" algn="just">
              <a:buNone/>
            </a:pPr>
            <a:endParaRPr lang="en-US" sz="5200" dirty="0"/>
          </a:p>
          <a:p>
            <a:pPr algn="just"/>
            <a:r>
              <a:rPr lang="en-US" sz="5200" dirty="0"/>
              <a:t>Direct discrimination – no justification unless it can be shown that there is a ‘genuine occupational requirement’ for the treatment. </a:t>
            </a:r>
          </a:p>
          <a:p>
            <a:pPr algn="just"/>
            <a:endParaRPr lang="en-US" sz="4600" dirty="0"/>
          </a:p>
          <a:p>
            <a:pPr marL="0" indent="0" algn="just">
              <a:buNone/>
            </a:pPr>
            <a:endParaRPr lang="en-US" sz="4400" dirty="0" smtClean="0"/>
          </a:p>
          <a:p>
            <a:endParaRPr lang="en-US" dirty="0"/>
          </a:p>
        </p:txBody>
      </p:sp>
    </p:spTree>
    <p:extLst>
      <p:ext uri="{BB962C8B-B14F-4D97-AF65-F5344CB8AC3E}">
        <p14:creationId xmlns:p14="http://schemas.microsoft.com/office/powerpoint/2010/main" val="429053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Achbita</a:t>
            </a:r>
            <a:r>
              <a:rPr lang="en-US" b="1" dirty="0" smtClean="0"/>
              <a:t> v G4S Secure Solutions NV [2017] IRLR 466</a:t>
            </a:r>
            <a:endParaRPr lang="en-US" b="1" dirty="0"/>
          </a:p>
        </p:txBody>
      </p:sp>
      <p:sp>
        <p:nvSpPr>
          <p:cNvPr id="3" name="Content Placeholder 2"/>
          <p:cNvSpPr>
            <a:spLocks noGrp="1"/>
          </p:cNvSpPr>
          <p:nvPr>
            <p:ph idx="1"/>
          </p:nvPr>
        </p:nvSpPr>
        <p:spPr>
          <a:xfrm>
            <a:off x="609600" y="1600201"/>
            <a:ext cx="10972800" cy="4781127"/>
          </a:xfrm>
        </p:spPr>
        <p:txBody>
          <a:bodyPr>
            <a:noAutofit/>
          </a:bodyPr>
          <a:lstStyle/>
          <a:p>
            <a:pPr algn="just"/>
            <a:r>
              <a:rPr lang="en-US" sz="3600" dirty="0" smtClean="0"/>
              <a:t>Secretary </a:t>
            </a:r>
            <a:r>
              <a:rPr lang="en-US" sz="3600" dirty="0" smtClean="0"/>
              <a:t>dismissed for wearing an Islamic </a:t>
            </a:r>
            <a:r>
              <a:rPr lang="en-US" sz="3600" dirty="0" smtClean="0"/>
              <a:t>headscarf. Belgian </a:t>
            </a:r>
            <a:r>
              <a:rPr lang="en-US" sz="3600" dirty="0" smtClean="0"/>
              <a:t>employer had policy of neutrality such that any visible symbols of political, philosophical or religious beliefs were banned. </a:t>
            </a:r>
          </a:p>
          <a:p>
            <a:pPr marL="0" indent="0" algn="just">
              <a:buNone/>
            </a:pPr>
            <a:endParaRPr lang="en-US" sz="3600" dirty="0"/>
          </a:p>
          <a:p>
            <a:pPr algn="just"/>
            <a:r>
              <a:rPr lang="en-US" sz="3600" dirty="0" smtClean="0"/>
              <a:t>ECJ: policy of neutrality “must be considered legitimate” – question of proportionality left for the national court. </a:t>
            </a:r>
            <a:endParaRPr lang="en-US" sz="3600" dirty="0"/>
          </a:p>
        </p:txBody>
      </p:sp>
    </p:spTree>
    <p:extLst>
      <p:ext uri="{BB962C8B-B14F-4D97-AF65-F5344CB8AC3E}">
        <p14:creationId xmlns:p14="http://schemas.microsoft.com/office/powerpoint/2010/main" val="601118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Bougnaoui</a:t>
            </a:r>
            <a:r>
              <a:rPr lang="en-US" b="1" dirty="0" smtClean="0"/>
              <a:t> and another v </a:t>
            </a:r>
            <a:r>
              <a:rPr lang="en-US" b="1" dirty="0" err="1" smtClean="0"/>
              <a:t>Micropole</a:t>
            </a:r>
            <a:r>
              <a:rPr lang="en-US" b="1" dirty="0" smtClean="0"/>
              <a:t> SA [2017] IRLR 447 </a:t>
            </a:r>
            <a:endParaRPr lang="en-US" b="1" dirty="0"/>
          </a:p>
        </p:txBody>
      </p:sp>
      <p:sp>
        <p:nvSpPr>
          <p:cNvPr id="3" name="Content Placeholder 2"/>
          <p:cNvSpPr>
            <a:spLocks noGrp="1"/>
          </p:cNvSpPr>
          <p:nvPr>
            <p:ph idx="1"/>
          </p:nvPr>
        </p:nvSpPr>
        <p:spPr/>
        <p:txBody>
          <a:bodyPr/>
          <a:lstStyle/>
          <a:p>
            <a:pPr algn="just"/>
            <a:r>
              <a:rPr lang="en-US" dirty="0" smtClean="0"/>
              <a:t>Design engineer told not to wear headscarf when she next visited a particular client. </a:t>
            </a:r>
          </a:p>
          <a:p>
            <a:pPr algn="just"/>
            <a:endParaRPr lang="en-US" dirty="0"/>
          </a:p>
          <a:p>
            <a:pPr algn="just"/>
            <a:r>
              <a:rPr lang="en-US" dirty="0" smtClean="0"/>
              <a:t>Classified as an act of direct discrimination. </a:t>
            </a:r>
          </a:p>
          <a:p>
            <a:pPr algn="just"/>
            <a:endParaRPr lang="en-US" dirty="0"/>
          </a:p>
          <a:p>
            <a:pPr algn="just"/>
            <a:r>
              <a:rPr lang="en-US" dirty="0" smtClean="0"/>
              <a:t>ECJ: requesting employee to have “no veil next time” was not a matter that could amount to a genuine and determining occupational requirement. </a:t>
            </a:r>
            <a:endParaRPr lang="en-US" dirty="0"/>
          </a:p>
        </p:txBody>
      </p:sp>
    </p:spTree>
    <p:extLst>
      <p:ext uri="{BB962C8B-B14F-4D97-AF65-F5344CB8AC3E}">
        <p14:creationId xmlns:p14="http://schemas.microsoft.com/office/powerpoint/2010/main" val="3120123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err="1" smtClean="0"/>
              <a:t>Essop</a:t>
            </a:r>
            <a:r>
              <a:rPr lang="en-US" b="1" dirty="0" smtClean="0"/>
              <a:t> </a:t>
            </a:r>
            <a:r>
              <a:rPr lang="en-US" b="1" dirty="0"/>
              <a:t>v The Home Office [2017] UKSC 27 </a:t>
            </a:r>
            <a:br>
              <a:rPr lang="en-US" b="1" dirty="0"/>
            </a:br>
            <a:endParaRPr lang="en-US" dirty="0"/>
          </a:p>
        </p:txBody>
      </p:sp>
      <p:sp>
        <p:nvSpPr>
          <p:cNvPr id="3" name="Content Placeholder 2"/>
          <p:cNvSpPr>
            <a:spLocks noGrp="1"/>
          </p:cNvSpPr>
          <p:nvPr>
            <p:ph idx="1"/>
          </p:nvPr>
        </p:nvSpPr>
        <p:spPr/>
        <p:txBody>
          <a:bodyPr>
            <a:noAutofit/>
          </a:bodyPr>
          <a:lstStyle/>
          <a:p>
            <a:pPr algn="just"/>
            <a:r>
              <a:rPr lang="en-US" sz="4000" dirty="0" smtClean="0"/>
              <a:t>Statistical evidence indicated that BME and older candidates (+35 </a:t>
            </a:r>
            <a:r>
              <a:rPr lang="en-US" sz="4000" dirty="0" err="1" smtClean="0"/>
              <a:t>yrs</a:t>
            </a:r>
            <a:r>
              <a:rPr lang="en-US" sz="4000" dirty="0" smtClean="0"/>
              <a:t>) looking for promotion were more likely to fail the Core Skills Assessment.  </a:t>
            </a:r>
          </a:p>
          <a:p>
            <a:pPr marL="0" indent="0" algn="just">
              <a:buNone/>
            </a:pPr>
            <a:endParaRPr lang="en-US" sz="4000" b="1" dirty="0"/>
          </a:p>
          <a:p>
            <a:pPr algn="just"/>
            <a:r>
              <a:rPr lang="en-US" sz="4000" dirty="0" smtClean="0"/>
              <a:t>Candidates alleged indirect discrimination but could not say why assessment put them </a:t>
            </a:r>
            <a:r>
              <a:rPr lang="en-US" sz="4000" dirty="0"/>
              <a:t>at a </a:t>
            </a:r>
            <a:r>
              <a:rPr lang="en-US" sz="4000" dirty="0" smtClean="0"/>
              <a:t>disadvantage. </a:t>
            </a:r>
            <a:endParaRPr lang="en-US" sz="4000" b="1" dirty="0" smtClean="0"/>
          </a:p>
        </p:txBody>
      </p:sp>
    </p:spTree>
    <p:extLst>
      <p:ext uri="{BB962C8B-B14F-4D97-AF65-F5344CB8AC3E}">
        <p14:creationId xmlns:p14="http://schemas.microsoft.com/office/powerpoint/2010/main" val="2600598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332656"/>
            <a:ext cx="10972800" cy="1143000"/>
          </a:xfrm>
        </p:spPr>
        <p:txBody>
          <a:bodyPr>
            <a:normAutofit fontScale="90000"/>
          </a:bodyPr>
          <a:lstStyle/>
          <a:p>
            <a:r>
              <a:rPr lang="en-US" b="1" dirty="0" smtClean="0"/>
              <a:t/>
            </a:r>
            <a:br>
              <a:rPr lang="en-US" b="1" dirty="0" smtClean="0"/>
            </a:br>
            <a:r>
              <a:rPr lang="en-US" sz="4700" b="1" dirty="0" err="1" smtClean="0"/>
              <a:t>Naeem</a:t>
            </a:r>
            <a:r>
              <a:rPr lang="en-US" sz="4700" b="1" dirty="0" smtClean="0"/>
              <a:t> </a:t>
            </a:r>
            <a:r>
              <a:rPr lang="en-US" sz="4700" b="1" dirty="0"/>
              <a:t>v Secretary of State for Justice [2017] UKSC 27</a:t>
            </a:r>
            <a:br>
              <a:rPr lang="en-US" sz="4700" b="1" dirty="0"/>
            </a:br>
            <a:endParaRPr lang="en-US" sz="4700" b="1" dirty="0"/>
          </a:p>
        </p:txBody>
      </p:sp>
      <p:sp>
        <p:nvSpPr>
          <p:cNvPr id="3" name="Content Placeholder 2"/>
          <p:cNvSpPr>
            <a:spLocks noGrp="1"/>
          </p:cNvSpPr>
          <p:nvPr>
            <p:ph idx="1"/>
          </p:nvPr>
        </p:nvSpPr>
        <p:spPr>
          <a:xfrm>
            <a:off x="609600" y="1600201"/>
            <a:ext cx="10972800" cy="4781127"/>
          </a:xfrm>
        </p:spPr>
        <p:txBody>
          <a:bodyPr>
            <a:noAutofit/>
          </a:bodyPr>
          <a:lstStyle/>
          <a:p>
            <a:pPr algn="just">
              <a:buFont typeface="Arial"/>
              <a:buChar char="•"/>
            </a:pPr>
            <a:r>
              <a:rPr lang="en-US" sz="3700" dirty="0" smtClean="0"/>
              <a:t>Employee was </a:t>
            </a:r>
            <a:r>
              <a:rPr lang="en-US" sz="3700" dirty="0"/>
              <a:t>a Muslim prison chaplain. The Prison Service pay scheme related pay to length of service.</a:t>
            </a:r>
          </a:p>
          <a:p>
            <a:pPr marL="0" indent="0" algn="just">
              <a:buNone/>
            </a:pPr>
            <a:endParaRPr lang="en-US" sz="3700" dirty="0" smtClean="0"/>
          </a:p>
          <a:p>
            <a:pPr algn="just"/>
            <a:r>
              <a:rPr lang="en-US" sz="3700" dirty="0" smtClean="0"/>
              <a:t>Average </a:t>
            </a:r>
            <a:r>
              <a:rPr lang="en-US" sz="3700" dirty="0"/>
              <a:t>pay for Muslim chaplains was lower than that for Christian chaplains; Muslims had only been employed since 2002, whereas many Christians had started their employment earlier so were higher on the pay scale. </a:t>
            </a:r>
            <a:r>
              <a:rPr lang="en-US" sz="3700" dirty="0" smtClean="0"/>
              <a:t>Alleged indirect discrimination. </a:t>
            </a:r>
            <a:endParaRPr lang="en-US" sz="3700" dirty="0"/>
          </a:p>
        </p:txBody>
      </p:sp>
    </p:spTree>
    <p:extLst>
      <p:ext uri="{BB962C8B-B14F-4D97-AF65-F5344CB8AC3E}">
        <p14:creationId xmlns:p14="http://schemas.microsoft.com/office/powerpoint/2010/main" val="748533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Question?</a:t>
            </a:r>
            <a:r>
              <a:rPr lang="en-US" b="1" dirty="0" smtClean="0"/>
              <a:t> </a:t>
            </a:r>
            <a:endParaRPr lang="en-US" b="1" dirty="0"/>
          </a:p>
        </p:txBody>
      </p:sp>
      <p:sp>
        <p:nvSpPr>
          <p:cNvPr id="3" name="Content Placeholder 2"/>
          <p:cNvSpPr>
            <a:spLocks noGrp="1"/>
          </p:cNvSpPr>
          <p:nvPr>
            <p:ph idx="1"/>
          </p:nvPr>
        </p:nvSpPr>
        <p:spPr/>
        <p:txBody>
          <a:bodyPr>
            <a:normAutofit/>
          </a:bodyPr>
          <a:lstStyle/>
          <a:p>
            <a:pPr marL="0" indent="0" algn="just">
              <a:buNone/>
            </a:pPr>
            <a:endParaRPr lang="en-US" sz="4800" dirty="0" smtClean="0"/>
          </a:p>
          <a:p>
            <a:pPr marL="0" indent="0" algn="just">
              <a:buNone/>
            </a:pPr>
            <a:r>
              <a:rPr lang="en-US" sz="4800" dirty="0" smtClean="0"/>
              <a:t>Does indirect discrimination (s19) require the reason for the disadvantage suffered by the relevant group to be established?</a:t>
            </a:r>
            <a:endParaRPr lang="en-US" sz="4800" dirty="0"/>
          </a:p>
        </p:txBody>
      </p:sp>
    </p:spTree>
    <p:extLst>
      <p:ext uri="{BB962C8B-B14F-4D97-AF65-F5344CB8AC3E}">
        <p14:creationId xmlns:p14="http://schemas.microsoft.com/office/powerpoint/2010/main" val="671559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Court of Appeal said yes </a:t>
            </a:r>
            <a:endParaRPr lang="en-US" b="1" dirty="0"/>
          </a:p>
        </p:txBody>
      </p:sp>
      <p:sp>
        <p:nvSpPr>
          <p:cNvPr id="3" name="Content Placeholder 2"/>
          <p:cNvSpPr>
            <a:spLocks noGrp="1"/>
          </p:cNvSpPr>
          <p:nvPr>
            <p:ph idx="1"/>
          </p:nvPr>
        </p:nvSpPr>
        <p:spPr>
          <a:xfrm>
            <a:off x="609600" y="1600201"/>
            <a:ext cx="10972800" cy="4781127"/>
          </a:xfrm>
        </p:spPr>
        <p:txBody>
          <a:bodyPr>
            <a:noAutofit/>
          </a:bodyPr>
          <a:lstStyle/>
          <a:p>
            <a:pPr algn="just"/>
            <a:r>
              <a:rPr lang="en-US" sz="3600" dirty="0" smtClean="0"/>
              <a:t>Claimants must show why the provision in question has an adverse impact on people sharing a protected characteristic. </a:t>
            </a:r>
          </a:p>
          <a:p>
            <a:pPr algn="just"/>
            <a:endParaRPr lang="en-US" sz="3600" dirty="0"/>
          </a:p>
          <a:p>
            <a:pPr algn="just"/>
            <a:r>
              <a:rPr lang="en-US" sz="3600" dirty="0" smtClean="0"/>
              <a:t>In </a:t>
            </a:r>
            <a:r>
              <a:rPr lang="en-US" sz="3600" dirty="0" err="1" smtClean="0"/>
              <a:t>Naeem</a:t>
            </a:r>
            <a:r>
              <a:rPr lang="en-US" sz="3600" dirty="0" smtClean="0"/>
              <a:t>, Underhill LJ said it was necessary to look at the material cause of the disparity: in this case, there had been no need for </a:t>
            </a:r>
            <a:r>
              <a:rPr lang="en-US" sz="3600" dirty="0" err="1" smtClean="0"/>
              <a:t>iman’s</a:t>
            </a:r>
            <a:r>
              <a:rPr lang="en-US" sz="3600" dirty="0" smtClean="0"/>
              <a:t> before 2004 given the number of </a:t>
            </a:r>
            <a:r>
              <a:rPr lang="en-US" sz="3600" dirty="0" err="1" smtClean="0"/>
              <a:t>muslim</a:t>
            </a:r>
            <a:r>
              <a:rPr lang="en-US" sz="3600" dirty="0" smtClean="0"/>
              <a:t> prisoners in the system. </a:t>
            </a:r>
            <a:endParaRPr lang="en-US" sz="3600" dirty="0"/>
          </a:p>
        </p:txBody>
      </p:sp>
    </p:spTree>
    <p:extLst>
      <p:ext uri="{BB962C8B-B14F-4D97-AF65-F5344CB8AC3E}">
        <p14:creationId xmlns:p14="http://schemas.microsoft.com/office/powerpoint/2010/main" val="675817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Supreme Court 	said no </a:t>
            </a:r>
            <a:endParaRPr lang="en-US" b="1" dirty="0"/>
          </a:p>
        </p:txBody>
      </p:sp>
      <p:sp>
        <p:nvSpPr>
          <p:cNvPr id="3" name="Content Placeholder 2"/>
          <p:cNvSpPr>
            <a:spLocks noGrp="1"/>
          </p:cNvSpPr>
          <p:nvPr>
            <p:ph idx="1"/>
          </p:nvPr>
        </p:nvSpPr>
        <p:spPr>
          <a:xfrm>
            <a:off x="609600" y="1600201"/>
            <a:ext cx="10972800" cy="4781127"/>
          </a:xfrm>
        </p:spPr>
        <p:txBody>
          <a:bodyPr>
            <a:normAutofit lnSpcReduction="10000"/>
          </a:bodyPr>
          <a:lstStyle/>
          <a:p>
            <a:pPr algn="just"/>
            <a:r>
              <a:rPr lang="en-US" sz="3600" dirty="0" smtClean="0"/>
              <a:t>Hale JSC: no requirement to show why the provision, criterion or practice puts one group at a disadvantage compared to others. </a:t>
            </a:r>
          </a:p>
          <a:p>
            <a:pPr algn="just"/>
            <a:endParaRPr lang="en-US" sz="3600" dirty="0"/>
          </a:p>
          <a:p>
            <a:pPr algn="just"/>
            <a:r>
              <a:rPr lang="en-US" sz="3600" dirty="0"/>
              <a:t>The essential element is a causal connection between the PCP and the disadvantage suffered, not only by the group, but also by the individual. This may be easier to prove if the reason for the group disadvantage is known but that is a matter of fact, not law.</a:t>
            </a:r>
            <a:endParaRPr lang="en-US" sz="3600" dirty="0" smtClean="0"/>
          </a:p>
          <a:p>
            <a:pPr marL="0" indent="0" algn="just">
              <a:buNone/>
            </a:pPr>
            <a:endParaRPr lang="en-US" dirty="0"/>
          </a:p>
        </p:txBody>
      </p:sp>
    </p:spTree>
    <p:extLst>
      <p:ext uri="{BB962C8B-B14F-4D97-AF65-F5344CB8AC3E}">
        <p14:creationId xmlns:p14="http://schemas.microsoft.com/office/powerpoint/2010/main" val="3681554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Age Discrimination</a:t>
            </a:r>
            <a:endParaRPr lang="en-GB" b="1" dirty="0"/>
          </a:p>
        </p:txBody>
      </p:sp>
      <p:sp>
        <p:nvSpPr>
          <p:cNvPr id="3" name="Content Placeholder 2"/>
          <p:cNvSpPr>
            <a:spLocks noGrp="1"/>
          </p:cNvSpPr>
          <p:nvPr>
            <p:ph idx="1"/>
          </p:nvPr>
        </p:nvSpPr>
        <p:spPr/>
        <p:txBody>
          <a:bodyPr>
            <a:normAutofit/>
          </a:bodyPr>
          <a:lstStyle/>
          <a:p>
            <a:pPr lvl="0" algn="just">
              <a:buFont typeface="Arial"/>
              <a:buChar char="•"/>
            </a:pPr>
            <a:r>
              <a:rPr lang="en-GB" sz="4400" b="1" dirty="0" smtClean="0"/>
              <a:t>Abercrombie &amp; Fitch Italia </a:t>
            </a:r>
            <a:r>
              <a:rPr lang="en-GB" sz="4400" b="1" dirty="0" err="1" smtClean="0"/>
              <a:t>Srl</a:t>
            </a:r>
            <a:r>
              <a:rPr lang="en-GB" sz="4400" b="1" dirty="0" smtClean="0"/>
              <a:t> v </a:t>
            </a:r>
            <a:r>
              <a:rPr lang="en-GB" sz="4400" b="1" dirty="0" err="1" smtClean="0"/>
              <a:t>Bordonaro</a:t>
            </a:r>
            <a:r>
              <a:rPr lang="en-GB" sz="4400" b="1" dirty="0" smtClean="0"/>
              <a:t> [2017] IRLR 1018</a:t>
            </a:r>
          </a:p>
          <a:p>
            <a:pPr lvl="0" algn="just">
              <a:buFont typeface="Arial"/>
              <a:buChar char="•"/>
            </a:pPr>
            <a:endParaRPr lang="en-GB" sz="4400" dirty="0" smtClean="0"/>
          </a:p>
          <a:p>
            <a:pPr lvl="0" algn="just">
              <a:buFont typeface="Arial"/>
              <a:buChar char="•"/>
            </a:pPr>
            <a:r>
              <a:rPr lang="en-GB" sz="4400" b="1" dirty="0" smtClean="0"/>
              <a:t>Fries v Lufthansa </a:t>
            </a:r>
            <a:r>
              <a:rPr lang="en-GB" sz="4400" b="1" dirty="0" err="1" smtClean="0"/>
              <a:t>CityLine</a:t>
            </a:r>
            <a:r>
              <a:rPr lang="en-GB" sz="4400" b="1" dirty="0" smtClean="0"/>
              <a:t> GmbH [2017] IRLR 1003</a:t>
            </a:r>
            <a:endParaRPr lang="en-GB" sz="4400" b="1" dirty="0"/>
          </a:p>
          <a:p>
            <a:pPr lvl="0" algn="just">
              <a:buFont typeface="Arial"/>
              <a:buChar char="•"/>
            </a:pPr>
            <a:endParaRPr lang="en-GB" sz="4400" dirty="0"/>
          </a:p>
          <a:p>
            <a:pPr algn="just"/>
            <a:endParaRPr lang="en-GB" sz="4400" dirty="0" smtClean="0">
              <a:latin typeface="Calibri"/>
              <a:cs typeface="Calibri"/>
            </a:endParaRPr>
          </a:p>
          <a:p>
            <a:pPr algn="just"/>
            <a:endParaRPr lang="en-GB" sz="4400" dirty="0" smtClean="0">
              <a:latin typeface="Calibri"/>
              <a:cs typeface="Calibri"/>
            </a:endParaRPr>
          </a:p>
          <a:p>
            <a:pPr algn="just"/>
            <a:endParaRPr lang="en-GB" sz="4400" dirty="0" smtClean="0">
              <a:latin typeface="Calibri"/>
              <a:cs typeface="Calibri"/>
            </a:endParaRPr>
          </a:p>
          <a:p>
            <a:pPr>
              <a:buFont typeface="Arial"/>
              <a:buChar char="•"/>
            </a:pPr>
            <a:endParaRPr lang="en-GB" sz="4400" b="1" dirty="0">
              <a:latin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87805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916833"/>
            <a:ext cx="7772400" cy="4536504"/>
          </a:xfrm>
        </p:spPr>
        <p:txBody>
          <a:bodyPr>
            <a:noAutofit/>
          </a:bodyPr>
          <a:lstStyle/>
          <a:p>
            <a:r>
              <a:rPr lang="en-GB" sz="3200" b="1" dirty="0"/>
              <a:t> </a:t>
            </a:r>
            <a:r>
              <a:rPr lang="en-GB" sz="3200" dirty="0"/>
              <a:t/>
            </a:r>
            <a:br>
              <a:rPr lang="en-GB" sz="3200" dirty="0"/>
            </a:br>
            <a:r>
              <a:rPr lang="en-GB" sz="4000" b="1" dirty="0" smtClean="0">
                <a:solidFill>
                  <a:schemeClr val="accent6">
                    <a:lumMod val="75000"/>
                  </a:schemeClr>
                </a:solidFill>
              </a:rPr>
              <a:t>DISCRIMINATION LAW UPDATE</a:t>
            </a:r>
            <a:r>
              <a:rPr lang="en-GB" sz="3200" b="1" dirty="0" smtClean="0"/>
              <a:t> </a:t>
            </a:r>
            <a:r>
              <a:rPr lang="en-GB" sz="3200" dirty="0" smtClean="0"/>
              <a:t/>
            </a:r>
            <a:br>
              <a:rPr lang="en-GB" sz="3200" dirty="0" smtClean="0"/>
            </a:br>
            <a:r>
              <a:rPr lang="en-GB" sz="3200" b="1" dirty="0" smtClean="0">
                <a:solidFill>
                  <a:schemeClr val="bg1">
                    <a:lumMod val="50000"/>
                  </a:schemeClr>
                </a:solidFill>
              </a:rPr>
              <a:t>TARA O’HALLORAN </a:t>
            </a:r>
            <a:br>
              <a:rPr lang="en-GB" sz="3200" b="1" dirty="0" smtClean="0">
                <a:solidFill>
                  <a:schemeClr val="bg1">
                    <a:lumMod val="50000"/>
                  </a:schemeClr>
                </a:solidFill>
              </a:rPr>
            </a:br>
            <a:r>
              <a:rPr lang="en-GB" sz="3200" b="1" dirty="0" smtClean="0">
                <a:solidFill>
                  <a:schemeClr val="bg1">
                    <a:lumMod val="50000"/>
                  </a:schemeClr>
                </a:solidFill>
              </a:rPr>
              <a:t>6 December 2017 </a:t>
            </a:r>
            <a:r>
              <a:rPr lang="en-GB" sz="3200" b="1" dirty="0">
                <a:solidFill>
                  <a:schemeClr val="bg1">
                    <a:lumMod val="50000"/>
                  </a:schemeClr>
                </a:solidFill>
              </a:rPr>
              <a:t/>
            </a:r>
            <a:br>
              <a:rPr lang="en-GB" sz="3200" b="1" dirty="0">
                <a:solidFill>
                  <a:schemeClr val="bg1">
                    <a:lumMod val="50000"/>
                  </a:schemeClr>
                </a:solidFill>
              </a:rPr>
            </a:br>
            <a:r>
              <a:rPr lang="en-GB" sz="3200" b="1" dirty="0">
                <a:solidFill>
                  <a:schemeClr val="bg1">
                    <a:lumMod val="50000"/>
                  </a:schemeClr>
                </a:solidFill>
              </a:rPr>
              <a:t> </a:t>
            </a:r>
            <a:r>
              <a:rPr lang="en-GB" sz="3200" b="1" dirty="0" smtClean="0">
                <a:solidFill>
                  <a:schemeClr val="bg1">
                    <a:lumMod val="50000"/>
                  </a:schemeClr>
                </a:solidFill>
              </a:rPr>
              <a:t/>
            </a:r>
            <a:br>
              <a:rPr lang="en-GB" sz="3200" b="1" dirty="0" smtClean="0">
                <a:solidFill>
                  <a:schemeClr val="bg1">
                    <a:lumMod val="50000"/>
                  </a:schemeClr>
                </a:solidFill>
              </a:rPr>
            </a:br>
            <a:r>
              <a:rPr lang="en-GB" sz="3200" dirty="0">
                <a:solidFill>
                  <a:schemeClr val="bg1">
                    <a:lumMod val="50000"/>
                  </a:schemeClr>
                </a:solidFill>
              </a:rPr>
              <a:t/>
            </a:r>
            <a:br>
              <a:rPr lang="en-GB" sz="3200" dirty="0">
                <a:solidFill>
                  <a:schemeClr val="bg1">
                    <a:lumMod val="50000"/>
                  </a:schemeClr>
                </a:solidFill>
              </a:rPr>
            </a:br>
            <a:r>
              <a:rPr lang="en-GB" sz="3200" b="1" dirty="0" smtClean="0"/>
              <a:t>Old </a:t>
            </a:r>
            <a:r>
              <a:rPr lang="en-GB" sz="3200" b="1" dirty="0"/>
              <a:t>Square Chambers</a:t>
            </a:r>
            <a:r>
              <a:rPr lang="en-GB" sz="3200" dirty="0"/>
              <a:t/>
            </a:r>
            <a:br>
              <a:rPr lang="en-GB" sz="3200" dirty="0"/>
            </a:br>
            <a:endParaRPr lang="en-GB" sz="2400" dirty="0"/>
          </a:p>
        </p:txBody>
      </p:sp>
      <p:pic>
        <p:nvPicPr>
          <p:cNvPr id="1026" name="Picture 2"/>
          <p:cNvPicPr>
            <a:picLocks noChangeAspect="1" noChangeArrowheads="1"/>
          </p:cNvPicPr>
          <p:nvPr/>
        </p:nvPicPr>
        <p:blipFill>
          <a:blip r:embed="rId3" cstate="print"/>
          <a:srcRect/>
          <a:stretch>
            <a:fillRect/>
          </a:stretch>
        </p:blipFill>
        <p:spPr bwMode="auto">
          <a:xfrm>
            <a:off x="95851" y="7727"/>
            <a:ext cx="12000298" cy="2114909"/>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Cont’d </a:t>
            </a:r>
            <a:endParaRPr lang="en-US" b="1" dirty="0"/>
          </a:p>
        </p:txBody>
      </p:sp>
      <p:sp>
        <p:nvSpPr>
          <p:cNvPr id="3" name="Content Placeholder 2"/>
          <p:cNvSpPr>
            <a:spLocks noGrp="1"/>
          </p:cNvSpPr>
          <p:nvPr>
            <p:ph idx="1"/>
          </p:nvPr>
        </p:nvSpPr>
        <p:spPr/>
        <p:txBody>
          <a:bodyPr>
            <a:normAutofit lnSpcReduction="10000"/>
          </a:bodyPr>
          <a:lstStyle/>
          <a:p>
            <a:pPr lvl="0" algn="just">
              <a:buFont typeface="Arial"/>
              <a:buChar char="•"/>
            </a:pPr>
            <a:r>
              <a:rPr lang="en-GB" b="1" dirty="0" smtClean="0">
                <a:cs typeface="Times New Roman" panose="02020603050405020304" pitchFamily="18" charset="0"/>
              </a:rPr>
              <a:t>Abercrombie</a:t>
            </a:r>
            <a:r>
              <a:rPr lang="en-GB" dirty="0" smtClean="0">
                <a:cs typeface="Times New Roman" panose="02020603050405020304" pitchFamily="18" charset="0"/>
              </a:rPr>
              <a:t>: dismissal of a worker engage on an on-call contract once he reached 25. </a:t>
            </a:r>
          </a:p>
          <a:p>
            <a:pPr lvl="0" algn="just">
              <a:buFont typeface="Arial"/>
              <a:buChar char="•"/>
            </a:pPr>
            <a:endParaRPr lang="en-GB" u="sng" dirty="0">
              <a:cs typeface="Times New Roman" panose="02020603050405020304" pitchFamily="18" charset="0"/>
            </a:endParaRPr>
          </a:p>
          <a:p>
            <a:pPr lvl="0" algn="just">
              <a:buFont typeface="Arial"/>
              <a:buChar char="•"/>
            </a:pPr>
            <a:r>
              <a:rPr lang="en-GB" dirty="0" smtClean="0">
                <a:cs typeface="Times New Roman" panose="02020603050405020304" pitchFamily="18" charset="0"/>
              </a:rPr>
              <a:t>Italian law: such contracts not permitted for workers 25 – 45 years old. </a:t>
            </a:r>
          </a:p>
          <a:p>
            <a:pPr lvl="0" algn="just">
              <a:buFont typeface="Arial"/>
              <a:buChar char="•"/>
            </a:pPr>
            <a:endParaRPr lang="en-GB" dirty="0">
              <a:cs typeface="Times New Roman" panose="02020603050405020304" pitchFamily="18" charset="0"/>
            </a:endParaRPr>
          </a:p>
          <a:p>
            <a:pPr lvl="0" algn="just">
              <a:buFont typeface="Arial"/>
              <a:buChar char="•"/>
            </a:pPr>
            <a:r>
              <a:rPr lang="en-GB" dirty="0" smtClean="0">
                <a:cs typeface="Times New Roman" panose="02020603050405020304" pitchFamily="18" charset="0"/>
              </a:rPr>
              <a:t>Rationale: promotes flexibility in the job market, facilitates youth employment and provides young people with a first opportunity to access the employment market. </a:t>
            </a:r>
            <a:endParaRPr lang="en-GB" dirty="0">
              <a:cs typeface="Times New Roman" panose="02020603050405020304" pitchFamily="18" charset="0"/>
            </a:endParaRPr>
          </a:p>
          <a:p>
            <a:endParaRPr lang="en-US" dirty="0"/>
          </a:p>
        </p:txBody>
      </p:sp>
    </p:spTree>
    <p:extLst>
      <p:ext uri="{BB962C8B-B14F-4D97-AF65-F5344CB8AC3E}">
        <p14:creationId xmlns:p14="http://schemas.microsoft.com/office/powerpoint/2010/main" val="2105467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cs typeface="Times New Roman" panose="02020603050405020304" pitchFamily="18" charset="0"/>
              </a:rPr>
              <a:t>Cont’d </a:t>
            </a:r>
            <a:endParaRPr lang="en-GB" dirty="0"/>
          </a:p>
        </p:txBody>
      </p:sp>
      <p:sp>
        <p:nvSpPr>
          <p:cNvPr id="3" name="Content Placeholder 2"/>
          <p:cNvSpPr>
            <a:spLocks noGrp="1"/>
          </p:cNvSpPr>
          <p:nvPr>
            <p:ph idx="1"/>
          </p:nvPr>
        </p:nvSpPr>
        <p:spPr/>
        <p:txBody>
          <a:bodyPr>
            <a:normAutofit/>
          </a:bodyPr>
          <a:lstStyle/>
          <a:p>
            <a:pPr algn="just">
              <a:buFont typeface="Arial"/>
              <a:buChar char="•"/>
            </a:pPr>
            <a:r>
              <a:rPr lang="en-GB" sz="4200" b="1" dirty="0" smtClean="0">
                <a:cs typeface="Times New Roman" panose="02020603050405020304" pitchFamily="18" charset="0"/>
              </a:rPr>
              <a:t>Fries: </a:t>
            </a:r>
            <a:r>
              <a:rPr lang="en-GB" sz="4200" dirty="0" smtClean="0">
                <a:cs typeface="Times New Roman" panose="02020603050405020304" pitchFamily="18" charset="0"/>
              </a:rPr>
              <a:t>compulsory retirement of a commercial airline pilot at age 65.</a:t>
            </a:r>
          </a:p>
          <a:p>
            <a:pPr algn="just">
              <a:buFont typeface="Arial"/>
              <a:buChar char="•"/>
            </a:pPr>
            <a:endParaRPr lang="en-GB" sz="4200" b="1" dirty="0">
              <a:cs typeface="Times New Roman" panose="02020603050405020304" pitchFamily="18" charset="0"/>
            </a:endParaRPr>
          </a:p>
          <a:p>
            <a:pPr algn="just">
              <a:buFont typeface="Arial"/>
              <a:buChar char="•"/>
            </a:pPr>
            <a:r>
              <a:rPr lang="en-GB" sz="4200" dirty="0" smtClean="0">
                <a:cs typeface="Times New Roman" panose="02020603050405020304" pitchFamily="18" charset="0"/>
              </a:rPr>
              <a:t>Rationale: ensuring safety / international standards. </a:t>
            </a:r>
          </a:p>
          <a:p>
            <a:pPr marL="0" indent="0">
              <a:buNone/>
            </a:pPr>
            <a:endParaRPr lang="en-GB" sz="3600" dirty="0" smtClean="0">
              <a:cs typeface="Times New Roman" panose="02020603050405020304" pitchFamily="18" charset="0"/>
            </a:endParaRPr>
          </a:p>
          <a:p>
            <a:pPr>
              <a:buFont typeface="Arial"/>
              <a:buChar char="•"/>
            </a:pPr>
            <a:endParaRPr lang="en-GB" sz="3400" dirty="0" smtClean="0">
              <a:cs typeface="Times New Roman" panose="02020603050405020304" pitchFamily="18" charset="0"/>
            </a:endParaRPr>
          </a:p>
          <a:p>
            <a:pPr>
              <a:buFont typeface="Arial"/>
              <a:buChar char="•"/>
            </a:pPr>
            <a:endParaRPr lang="en-GB" sz="3400" dirty="0" smtClean="0">
              <a:cs typeface="Times New Roman" panose="02020603050405020304" pitchFamily="18" charset="0"/>
            </a:endParaRPr>
          </a:p>
          <a:p>
            <a:pPr>
              <a:buFont typeface="Arial"/>
              <a:buChar char="•"/>
            </a:pPr>
            <a:endParaRPr lang="en-GB" sz="3400" dirty="0">
              <a:cs typeface="Times New Roman" panose="02020603050405020304" pitchFamily="18" charset="0"/>
            </a:endParaRPr>
          </a:p>
        </p:txBody>
      </p:sp>
    </p:spTree>
    <p:extLst>
      <p:ext uri="{BB962C8B-B14F-4D97-AF65-F5344CB8AC3E}">
        <p14:creationId xmlns:p14="http://schemas.microsoft.com/office/powerpoint/2010/main" val="1770876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ECJ </a:t>
            </a:r>
            <a:r>
              <a:rPr lang="en-US" b="1" dirty="0" smtClean="0"/>
              <a:t>Held </a:t>
            </a:r>
            <a:endParaRPr lang="en-US" b="1" dirty="0"/>
          </a:p>
        </p:txBody>
      </p:sp>
      <p:sp>
        <p:nvSpPr>
          <p:cNvPr id="3" name="Content Placeholder 2"/>
          <p:cNvSpPr>
            <a:spLocks noGrp="1"/>
          </p:cNvSpPr>
          <p:nvPr>
            <p:ph idx="1"/>
          </p:nvPr>
        </p:nvSpPr>
        <p:spPr/>
        <p:txBody>
          <a:bodyPr>
            <a:normAutofit/>
          </a:bodyPr>
          <a:lstStyle/>
          <a:p>
            <a:pPr algn="just"/>
            <a:r>
              <a:rPr lang="en-US" sz="4200" dirty="0" smtClean="0"/>
              <a:t>Aims pursued were undoubtedly legitimate. </a:t>
            </a:r>
          </a:p>
          <a:p>
            <a:pPr algn="just"/>
            <a:endParaRPr lang="en-US" sz="4200" dirty="0"/>
          </a:p>
          <a:p>
            <a:pPr algn="just"/>
            <a:r>
              <a:rPr lang="en-US" sz="4200" dirty="0" smtClean="0"/>
              <a:t>Provisions were “appropriate for achieving the objective” in question and were appropriate and necessary. </a:t>
            </a:r>
            <a:endParaRPr lang="en-US" sz="4200" dirty="0"/>
          </a:p>
        </p:txBody>
      </p:sp>
    </p:spTree>
    <p:extLst>
      <p:ext uri="{BB962C8B-B14F-4D97-AF65-F5344CB8AC3E}">
        <p14:creationId xmlns:p14="http://schemas.microsoft.com/office/powerpoint/2010/main" val="2599005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5" descr="OSC_backppt_temp"/>
          <p:cNvPicPr>
            <a:picLocks noChangeAspect="1" noChangeArrowheads="1"/>
          </p:cNvPicPr>
          <p:nvPr/>
        </p:nvPicPr>
        <p:blipFill>
          <a:blip r:embed="rId3" cstate="print"/>
          <a:srcRect/>
          <a:stretch>
            <a:fillRect/>
          </a:stretch>
        </p:blipFill>
        <p:spPr bwMode="auto">
          <a:xfrm>
            <a:off x="-21281" y="0"/>
            <a:ext cx="12192000" cy="6858000"/>
          </a:xfrm>
          <a:prstGeom prst="rect">
            <a:avLst/>
          </a:prstGeom>
          <a:noFill/>
          <a:ln w="9525">
            <a:noFill/>
            <a:miter lim="800000"/>
            <a:headEnd/>
            <a:tailEnd/>
          </a:ln>
        </p:spPr>
      </p:pic>
      <p:sp>
        <p:nvSpPr>
          <p:cNvPr id="51204" name="Text Box 7"/>
          <p:cNvSpPr txBox="1">
            <a:spLocks noChangeArrowheads="1"/>
          </p:cNvSpPr>
          <p:nvPr/>
        </p:nvSpPr>
        <p:spPr bwMode="auto">
          <a:xfrm>
            <a:off x="2362200" y="1196976"/>
            <a:ext cx="7519988" cy="803297"/>
          </a:xfrm>
          <a:prstGeom prst="rect">
            <a:avLst/>
          </a:prstGeom>
          <a:noFill/>
          <a:ln w="9525">
            <a:noFill/>
            <a:miter lim="800000"/>
            <a:headEnd/>
            <a:tailEnd/>
          </a:ln>
        </p:spPr>
        <p:txBody>
          <a:bodyPr lIns="0" tIns="0" rIns="0" bIns="0">
            <a:spAutoFit/>
          </a:bodyPr>
          <a:lstStyle/>
          <a:p>
            <a:pPr algn="ctr">
              <a:lnSpc>
                <a:spcPct val="80000"/>
              </a:lnSpc>
              <a:spcBef>
                <a:spcPct val="50000"/>
              </a:spcBef>
            </a:pPr>
            <a:r>
              <a:rPr lang="en-US" sz="3600" b="1" dirty="0">
                <a:solidFill>
                  <a:schemeClr val="bg1"/>
                </a:solidFill>
              </a:rPr>
              <a:t>Thank you</a:t>
            </a:r>
          </a:p>
          <a:p>
            <a:pPr algn="ctr">
              <a:lnSpc>
                <a:spcPct val="80000"/>
              </a:lnSpc>
              <a:spcBef>
                <a:spcPct val="50000"/>
              </a:spcBef>
            </a:pPr>
            <a:endParaRPr lang="en-US" b="1" dirty="0">
              <a:solidFill>
                <a:schemeClr val="bg1"/>
              </a:solidFill>
              <a:latin typeface="H Avenir Heavy" pitchFamily="48" charset="0"/>
            </a:endParaRPr>
          </a:p>
        </p:txBody>
      </p:sp>
      <p:sp>
        <p:nvSpPr>
          <p:cNvPr id="5" name="Text Box 6"/>
          <p:cNvSpPr txBox="1">
            <a:spLocks noChangeArrowheads="1"/>
          </p:cNvSpPr>
          <p:nvPr/>
        </p:nvSpPr>
        <p:spPr bwMode="auto">
          <a:xfrm>
            <a:off x="767408" y="1628800"/>
            <a:ext cx="10153128" cy="3962110"/>
          </a:xfrm>
          <a:prstGeom prst="rect">
            <a:avLst/>
          </a:prstGeom>
          <a:noFill/>
          <a:ln w="9525">
            <a:noFill/>
            <a:miter lim="800000"/>
            <a:headEnd/>
            <a:tailEnd/>
          </a:ln>
        </p:spPr>
        <p:txBody>
          <a:bodyPr wrap="square" lIns="0" tIns="0" rIns="0" bIns="0">
            <a:spAutoFit/>
          </a:bodyPr>
          <a:lstStyle/>
          <a:p>
            <a:pPr>
              <a:lnSpc>
                <a:spcPct val="90000"/>
              </a:lnSpc>
              <a:spcBef>
                <a:spcPct val="20000"/>
              </a:spcBef>
              <a:tabLst>
                <a:tab pos="195263" algn="l"/>
              </a:tabLst>
            </a:pPr>
            <a:endParaRPr lang="en-US" sz="2800" b="1" dirty="0" smtClean="0">
              <a:solidFill>
                <a:schemeClr val="bg1"/>
              </a:solidFill>
            </a:endParaRPr>
          </a:p>
          <a:p>
            <a:endParaRPr lang="en-US" sz="1600" b="1" dirty="0" smtClean="0">
              <a:solidFill>
                <a:schemeClr val="bg1"/>
              </a:solidFill>
            </a:endParaRPr>
          </a:p>
          <a:p>
            <a:endParaRPr lang="en-US" sz="1600" b="1" dirty="0">
              <a:solidFill>
                <a:schemeClr val="bg1"/>
              </a:solidFill>
            </a:endParaRPr>
          </a:p>
          <a:p>
            <a:endParaRPr lang="en-US" sz="1600" b="1" dirty="0" smtClean="0">
              <a:solidFill>
                <a:schemeClr val="bg1"/>
              </a:solidFill>
            </a:endParaRPr>
          </a:p>
          <a:p>
            <a:endParaRPr lang="en-US" sz="1600" b="1" dirty="0">
              <a:solidFill>
                <a:schemeClr val="bg1"/>
              </a:solidFill>
            </a:endParaRPr>
          </a:p>
          <a:p>
            <a:endParaRPr lang="en-US" sz="1600" b="1" dirty="0" smtClean="0">
              <a:solidFill>
                <a:schemeClr val="bg1"/>
              </a:solidFill>
            </a:endParaRPr>
          </a:p>
          <a:p>
            <a:r>
              <a:rPr lang="en-US" sz="1600" b="1" dirty="0" smtClean="0">
                <a:solidFill>
                  <a:schemeClr val="bg1"/>
                </a:solidFill>
              </a:rPr>
              <a:t>	</a:t>
            </a:r>
          </a:p>
          <a:p>
            <a:r>
              <a:rPr lang="en-US" sz="1600" b="1" dirty="0" smtClean="0">
                <a:solidFill>
                  <a:schemeClr val="bg1"/>
                </a:solidFill>
              </a:rPr>
              <a:t>London</a:t>
            </a:r>
            <a:endParaRPr lang="en-US" sz="1600" b="1" dirty="0">
              <a:solidFill>
                <a:schemeClr val="bg1"/>
              </a:solidFill>
            </a:endParaRPr>
          </a:p>
          <a:p>
            <a:pPr>
              <a:lnSpc>
                <a:spcPct val="90000"/>
              </a:lnSpc>
              <a:tabLst>
                <a:tab pos="195263" algn="l"/>
              </a:tabLst>
            </a:pPr>
            <a:r>
              <a:rPr lang="en-US" sz="1600" dirty="0">
                <a:solidFill>
                  <a:schemeClr val="bg1"/>
                </a:solidFill>
              </a:rPr>
              <a:t>10 - 11 Bedford Row</a:t>
            </a:r>
          </a:p>
          <a:p>
            <a:pPr>
              <a:lnSpc>
                <a:spcPct val="90000"/>
              </a:lnSpc>
              <a:tabLst>
                <a:tab pos="195263" algn="l"/>
              </a:tabLst>
            </a:pPr>
            <a:r>
              <a:rPr lang="en-US" sz="1600" dirty="0">
                <a:solidFill>
                  <a:schemeClr val="bg1"/>
                </a:solidFill>
              </a:rPr>
              <a:t>London  WC1R 4BU</a:t>
            </a:r>
          </a:p>
          <a:p>
            <a:pPr>
              <a:lnSpc>
                <a:spcPct val="90000"/>
              </a:lnSpc>
              <a:tabLst>
                <a:tab pos="195263" algn="l"/>
              </a:tabLst>
            </a:pPr>
            <a:r>
              <a:rPr lang="en-US" sz="1600" dirty="0">
                <a:solidFill>
                  <a:schemeClr val="bg1"/>
                </a:solidFill>
              </a:rPr>
              <a:t>DX 1046 London / Chancery Lane</a:t>
            </a:r>
          </a:p>
          <a:p>
            <a:pPr>
              <a:lnSpc>
                <a:spcPct val="30000"/>
              </a:lnSpc>
              <a:tabLst>
                <a:tab pos="195263" algn="l"/>
              </a:tabLst>
            </a:pPr>
            <a:endParaRPr lang="en-US" sz="1600" dirty="0">
              <a:solidFill>
                <a:schemeClr val="bg1"/>
              </a:solidFill>
            </a:endParaRPr>
          </a:p>
          <a:p>
            <a:pPr>
              <a:lnSpc>
                <a:spcPct val="90000"/>
              </a:lnSpc>
              <a:tabLst>
                <a:tab pos="195263" algn="l"/>
              </a:tabLst>
            </a:pPr>
            <a:r>
              <a:rPr lang="en-US" sz="1600" dirty="0">
                <a:solidFill>
                  <a:schemeClr val="bg1"/>
                </a:solidFill>
              </a:rPr>
              <a:t>T	0</a:t>
            </a:r>
            <a:r>
              <a:rPr lang="en-US" sz="1600" dirty="0" smtClean="0">
                <a:solidFill>
                  <a:schemeClr val="bg1"/>
                </a:solidFill>
              </a:rPr>
              <a:t>20 </a:t>
            </a:r>
            <a:r>
              <a:rPr lang="en-US" sz="1600" dirty="0">
                <a:solidFill>
                  <a:schemeClr val="bg1"/>
                </a:solidFill>
              </a:rPr>
              <a:t>7269 0300    </a:t>
            </a:r>
          </a:p>
          <a:p>
            <a:pPr>
              <a:lnSpc>
                <a:spcPct val="90000"/>
              </a:lnSpc>
              <a:tabLst>
                <a:tab pos="195263" algn="l"/>
              </a:tabLst>
            </a:pPr>
            <a:endParaRPr lang="en-US" sz="1600" dirty="0">
              <a:solidFill>
                <a:schemeClr val="bg1"/>
              </a:solidFill>
            </a:endParaRPr>
          </a:p>
          <a:p>
            <a:pPr>
              <a:lnSpc>
                <a:spcPct val="90000"/>
              </a:lnSpc>
              <a:tabLst>
                <a:tab pos="195263" algn="l"/>
              </a:tabLst>
            </a:pPr>
            <a:r>
              <a:rPr lang="en-US" sz="1600" dirty="0">
                <a:solidFill>
                  <a:schemeClr val="bg1"/>
                </a:solidFill>
              </a:rPr>
              <a:t>E	</a:t>
            </a:r>
            <a:r>
              <a:rPr lang="en-US" sz="1600" dirty="0" smtClean="0">
                <a:solidFill>
                  <a:schemeClr val="bg1"/>
                </a:solidFill>
              </a:rPr>
              <a:t> clerks@oldsquare.co.uk    </a:t>
            </a:r>
            <a:endParaRPr lang="en-US" sz="1600" dirty="0">
              <a:solidFill>
                <a:schemeClr val="bg1"/>
              </a:solidFill>
            </a:endParaRPr>
          </a:p>
          <a:p>
            <a:pPr>
              <a:lnSpc>
                <a:spcPct val="90000"/>
              </a:lnSpc>
              <a:tabLst>
                <a:tab pos="195263" algn="l"/>
              </a:tabLst>
            </a:pPr>
            <a:r>
              <a:rPr lang="en-US" sz="1600" dirty="0">
                <a:solidFill>
                  <a:schemeClr val="bg1"/>
                </a:solidFill>
              </a:rPr>
              <a:t>W	</a:t>
            </a:r>
            <a:r>
              <a:rPr lang="en-US" sz="1600" dirty="0" smtClean="0">
                <a:solidFill>
                  <a:schemeClr val="bg1"/>
                </a:solidFill>
              </a:rPr>
              <a:t> oldsquare.co.uk </a:t>
            </a:r>
          </a:p>
          <a:p>
            <a:pPr>
              <a:lnSpc>
                <a:spcPct val="90000"/>
              </a:lnSpc>
              <a:tabLst>
                <a:tab pos="195263" algn="l"/>
              </a:tabLst>
            </a:pPr>
            <a:r>
              <a:rPr lang="en-US" sz="1600" dirty="0" smtClean="0">
                <a:solidFill>
                  <a:schemeClr val="bg1"/>
                </a:solidFill>
              </a:rPr>
              <a:t>     @</a:t>
            </a:r>
            <a:r>
              <a:rPr lang="en-US" sz="1600" dirty="0" err="1" smtClean="0">
                <a:solidFill>
                  <a:schemeClr val="bg1"/>
                </a:solidFill>
              </a:rPr>
              <a:t>OldSqChambers</a:t>
            </a:r>
            <a:endParaRPr lang="en-US" sz="1600"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0826" y="6093296"/>
            <a:ext cx="276622" cy="2766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mn-lt"/>
                <a:cs typeface="Times New Roman" panose="02020603050405020304" pitchFamily="18" charset="0"/>
              </a:rPr>
              <a:t>Burden of </a:t>
            </a:r>
            <a:r>
              <a:rPr lang="en-GB" b="1" dirty="0" smtClean="0">
                <a:latin typeface="+mn-lt"/>
                <a:cs typeface="Times New Roman" panose="02020603050405020304" pitchFamily="18" charset="0"/>
              </a:rPr>
              <a:t>Proof? </a:t>
            </a:r>
            <a:endParaRPr lang="en-GB" dirty="0">
              <a:latin typeface="+mn-lt"/>
            </a:endParaRPr>
          </a:p>
        </p:txBody>
      </p:sp>
      <p:sp>
        <p:nvSpPr>
          <p:cNvPr id="3" name="Content Placeholder 2"/>
          <p:cNvSpPr>
            <a:spLocks noGrp="1"/>
          </p:cNvSpPr>
          <p:nvPr>
            <p:ph idx="1"/>
          </p:nvPr>
        </p:nvSpPr>
        <p:spPr/>
        <p:txBody>
          <a:bodyPr>
            <a:normAutofit lnSpcReduction="10000"/>
          </a:bodyPr>
          <a:lstStyle/>
          <a:p>
            <a:pPr algn="just"/>
            <a:r>
              <a:rPr lang="en-GB" sz="3600" b="1" dirty="0" err="1" smtClean="0">
                <a:cs typeface="Times New Roman" panose="02020603050405020304" pitchFamily="18" charset="0"/>
              </a:rPr>
              <a:t>Igen</a:t>
            </a:r>
            <a:r>
              <a:rPr lang="en-GB" sz="3600" b="1" dirty="0" smtClean="0">
                <a:cs typeface="Times New Roman" panose="02020603050405020304" pitchFamily="18" charset="0"/>
              </a:rPr>
              <a:t> v Wong </a:t>
            </a:r>
            <a:r>
              <a:rPr lang="en-GB" sz="3600" b="1" dirty="0" smtClean="0">
                <a:cs typeface="Times New Roman" panose="02020603050405020304" pitchFamily="18" charset="0"/>
              </a:rPr>
              <a:t>[</a:t>
            </a:r>
            <a:r>
              <a:rPr lang="en-GB" sz="3600" b="1" dirty="0">
                <a:cs typeface="Times New Roman" panose="02020603050405020304" pitchFamily="18" charset="0"/>
              </a:rPr>
              <a:t>2005] </a:t>
            </a:r>
            <a:r>
              <a:rPr lang="en-US" sz="3600" b="1" dirty="0" smtClean="0"/>
              <a:t>I.R.L.R</a:t>
            </a:r>
            <a:r>
              <a:rPr lang="en-US" sz="3600" b="1" dirty="0"/>
              <a:t>. 258</a:t>
            </a:r>
            <a:endParaRPr lang="en-GB" sz="3600" b="1" dirty="0" smtClean="0">
              <a:cs typeface="Times New Roman" panose="02020603050405020304" pitchFamily="18" charset="0"/>
            </a:endParaRPr>
          </a:p>
          <a:p>
            <a:pPr marL="0" indent="0" algn="just">
              <a:buNone/>
            </a:pPr>
            <a:endParaRPr lang="en-GB" sz="3600" dirty="0">
              <a:solidFill>
                <a:srgbClr val="000000"/>
              </a:solidFill>
              <a:cs typeface="Times New Roman" panose="02020603050405020304" pitchFamily="18" charset="0"/>
            </a:endParaRPr>
          </a:p>
          <a:p>
            <a:pPr algn="just"/>
            <a:r>
              <a:rPr lang="en-GB" sz="3600" b="1" dirty="0" smtClean="0">
                <a:solidFill>
                  <a:srgbClr val="000000"/>
                </a:solidFill>
                <a:cs typeface="Times New Roman" panose="02020603050405020304" pitchFamily="18" charset="0"/>
              </a:rPr>
              <a:t>STAGE 1: </a:t>
            </a:r>
            <a:r>
              <a:rPr lang="en-GB" sz="3600" dirty="0" smtClean="0">
                <a:solidFill>
                  <a:srgbClr val="000000"/>
                </a:solidFill>
                <a:cs typeface="Times New Roman" panose="02020603050405020304" pitchFamily="18" charset="0"/>
              </a:rPr>
              <a:t>Claimant must show a “prima facie” case they had suffered detriment because of a protected characteristic. </a:t>
            </a:r>
          </a:p>
          <a:p>
            <a:pPr algn="just"/>
            <a:endParaRPr lang="en-GB" sz="3600" dirty="0">
              <a:solidFill>
                <a:srgbClr val="000000"/>
              </a:solidFill>
              <a:cs typeface="Times New Roman" panose="02020603050405020304" pitchFamily="18" charset="0"/>
            </a:endParaRPr>
          </a:p>
          <a:p>
            <a:pPr algn="just"/>
            <a:r>
              <a:rPr lang="en-GB" sz="3600" b="1" dirty="0" smtClean="0">
                <a:solidFill>
                  <a:srgbClr val="000000"/>
                </a:solidFill>
                <a:cs typeface="Times New Roman" panose="02020603050405020304" pitchFamily="18" charset="0"/>
              </a:rPr>
              <a:t>STAGE 2: </a:t>
            </a:r>
            <a:r>
              <a:rPr lang="en-GB" sz="3600" dirty="0" smtClean="0">
                <a:solidFill>
                  <a:srgbClr val="000000"/>
                </a:solidFill>
                <a:cs typeface="Times New Roman" panose="02020603050405020304" pitchFamily="18" charset="0"/>
              </a:rPr>
              <a:t>If established, burden passes to employer to show non-discriminatory reason for treatment. </a:t>
            </a:r>
          </a:p>
          <a:p>
            <a:endParaRPr lang="en-GB" sz="3600" dirty="0" smtClean="0">
              <a:solidFill>
                <a:srgbClr val="000000"/>
              </a:solidFill>
              <a:cs typeface="Times New Roman" panose="02020603050405020304" pitchFamily="18" charset="0"/>
            </a:endParaRPr>
          </a:p>
          <a:p>
            <a:endParaRPr lang="en-GB" sz="3600" dirty="0"/>
          </a:p>
          <a:p>
            <a:pPr lvl="0"/>
            <a:endParaRPr lang="en-GB" sz="3600" dirty="0"/>
          </a:p>
          <a:p>
            <a:endParaRPr lang="en-GB" sz="3600" dirty="0" smtClean="0"/>
          </a:p>
          <a:p>
            <a:pPr marL="0" indent="0">
              <a:buNone/>
            </a:pPr>
            <a:endParaRPr lang="en-GB" sz="3600" dirty="0">
              <a:cs typeface="Times New Roman" panose="02020603050405020304" pitchFamily="18" charset="0"/>
            </a:endParaRPr>
          </a:p>
          <a:p>
            <a:endParaRPr lang="en-GB" sz="3600" dirty="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458778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84" y="188640"/>
            <a:ext cx="10972800" cy="1368152"/>
          </a:xfrm>
        </p:spPr>
        <p:txBody>
          <a:bodyPr>
            <a:normAutofit/>
          </a:bodyPr>
          <a:lstStyle/>
          <a:p>
            <a:pPr marL="0" indent="0"/>
            <a:r>
              <a:rPr lang="en-GB" sz="4800" b="1" dirty="0">
                <a:latin typeface="+mn-lt"/>
                <a:cs typeface="Times New Roman" panose="02020603050405020304" pitchFamily="18" charset="0"/>
              </a:rPr>
              <a:t>S136 EA </a:t>
            </a:r>
            <a:r>
              <a:rPr lang="en-GB" sz="4800" b="1" dirty="0" smtClean="0">
                <a:latin typeface="+mn-lt"/>
                <a:cs typeface="Times New Roman" panose="02020603050405020304" pitchFamily="18" charset="0"/>
              </a:rPr>
              <a:t>2010</a:t>
            </a:r>
            <a:endParaRPr lang="en-GB" sz="4800" b="1" dirty="0">
              <a:latin typeface="+mn-lt"/>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marL="0" indent="0" algn="just">
              <a:buNone/>
            </a:pPr>
            <a:endParaRPr lang="en-GB" dirty="0">
              <a:latin typeface="Times New Roman" panose="02020603050405020304" pitchFamily="18" charset="0"/>
              <a:cs typeface="Times New Roman" panose="02020603050405020304" pitchFamily="18" charset="0"/>
            </a:endParaRPr>
          </a:p>
          <a:p>
            <a:pPr marL="0" indent="0" algn="just">
              <a:buNone/>
            </a:pPr>
            <a:r>
              <a:rPr lang="en-GB" sz="4900" dirty="0" smtClean="0">
                <a:cs typeface="Times New Roman" panose="02020603050405020304" pitchFamily="18" charset="0"/>
              </a:rPr>
              <a:t>“(2) If there are facts from which the court could decide, in the absence of any other explanation, that a person (A) contravened the provision concerned, the court must hold that the contravention occurred.</a:t>
            </a:r>
          </a:p>
          <a:p>
            <a:pPr marL="0" indent="0" algn="just">
              <a:buNone/>
            </a:pPr>
            <a:endParaRPr lang="en-GB" sz="4900" dirty="0">
              <a:cs typeface="Times New Roman" panose="02020603050405020304" pitchFamily="18" charset="0"/>
            </a:endParaRPr>
          </a:p>
          <a:p>
            <a:pPr marL="0" indent="0" algn="just">
              <a:buNone/>
            </a:pPr>
            <a:r>
              <a:rPr lang="en-GB" sz="4900" dirty="0" smtClean="0">
                <a:cs typeface="Times New Roman" panose="02020603050405020304" pitchFamily="18" charset="0"/>
              </a:rPr>
              <a:t>(3) But subsection (2) does not apply if A shows that A did not contravene the provisions.”</a:t>
            </a:r>
            <a:endParaRPr lang="en-GB" sz="4900" dirty="0">
              <a:cs typeface="Times New Roman" panose="02020603050405020304" pitchFamily="18" charset="0"/>
            </a:endParaRPr>
          </a:p>
          <a:p>
            <a:endParaRPr lang="en-GB" dirty="0"/>
          </a:p>
        </p:txBody>
      </p:sp>
    </p:spTree>
    <p:extLst>
      <p:ext uri="{BB962C8B-B14F-4D97-AF65-F5344CB8AC3E}">
        <p14:creationId xmlns:p14="http://schemas.microsoft.com/office/powerpoint/2010/main" val="2548199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642194"/>
          </a:xfrm>
        </p:spPr>
        <p:txBody>
          <a:bodyPr>
            <a:noAutofit/>
          </a:bodyPr>
          <a:lstStyle/>
          <a:p>
            <a:pPr lvl="0"/>
            <a:r>
              <a:rPr lang="en-GB" sz="4000" b="1" dirty="0" err="1"/>
              <a:t>Efobi</a:t>
            </a:r>
            <a:r>
              <a:rPr lang="en-GB" sz="4000" b="1" dirty="0"/>
              <a:t> v Royal Mail Group Limited </a:t>
            </a:r>
            <a:r>
              <a:rPr lang="en-GB" sz="4000" b="1" dirty="0" smtClean="0"/>
              <a:t>UK </a:t>
            </a:r>
            <a:r>
              <a:rPr lang="en-GB" sz="4000" b="1" dirty="0"/>
              <a:t>EAT/0203/16, </a:t>
            </a:r>
            <a:r>
              <a:rPr lang="en-GB" sz="4000" b="1" dirty="0" smtClean="0"/>
              <a:t>10 </a:t>
            </a:r>
            <a:r>
              <a:rPr lang="en-GB" sz="4000" b="1" dirty="0"/>
              <a:t>August 2017 </a:t>
            </a:r>
            <a:endParaRPr lang="en-GB" sz="4000" dirty="0">
              <a:cs typeface="Times New Roman" panose="02020603050405020304" pitchFamily="18" charset="0"/>
            </a:endParaRPr>
          </a:p>
        </p:txBody>
      </p:sp>
      <p:sp>
        <p:nvSpPr>
          <p:cNvPr id="3" name="Content Placeholder 2"/>
          <p:cNvSpPr>
            <a:spLocks noGrp="1"/>
          </p:cNvSpPr>
          <p:nvPr>
            <p:ph idx="1"/>
          </p:nvPr>
        </p:nvSpPr>
        <p:spPr>
          <a:xfrm>
            <a:off x="479376" y="2060848"/>
            <a:ext cx="11031016" cy="4421087"/>
          </a:xfrm>
        </p:spPr>
        <p:txBody>
          <a:bodyPr>
            <a:normAutofit fontScale="25000" lnSpcReduction="20000"/>
          </a:bodyPr>
          <a:lstStyle/>
          <a:p>
            <a:pPr lvl="0" algn="just">
              <a:buFont typeface="Arial"/>
              <a:buChar char="•"/>
            </a:pPr>
            <a:r>
              <a:rPr lang="en-GB" sz="18400" dirty="0" smtClean="0">
                <a:cs typeface="Times New Roman" panose="02020603050405020304" pitchFamily="18" charset="0"/>
              </a:rPr>
              <a:t>Laing J - No burden on Claimant </a:t>
            </a:r>
          </a:p>
          <a:p>
            <a:pPr marL="0" lvl="0" indent="0" algn="just">
              <a:buNone/>
            </a:pPr>
            <a:endParaRPr lang="en-GB" sz="18400" dirty="0" smtClean="0">
              <a:cs typeface="Times New Roman" panose="02020603050405020304" pitchFamily="18" charset="0"/>
            </a:endParaRPr>
          </a:p>
          <a:p>
            <a:pPr lvl="0" algn="just">
              <a:buFont typeface="Arial"/>
              <a:buChar char="•"/>
            </a:pPr>
            <a:r>
              <a:rPr lang="en-GB" sz="18400" dirty="0" smtClean="0">
                <a:cs typeface="Times New Roman" panose="02020603050405020304" pitchFamily="18" charset="0"/>
              </a:rPr>
              <a:t>Tribunal must consider all the evidence at the end of the hearing and decide whether or not there are facts, absent any other explanation, from which discrimination can be found. </a:t>
            </a:r>
          </a:p>
          <a:p>
            <a:pPr lvl="0" algn="just">
              <a:buFont typeface="Arial"/>
              <a:buChar char="•"/>
            </a:pPr>
            <a:endParaRPr lang="en-GB" sz="16000" dirty="0">
              <a:cs typeface="Times New Roman" panose="02020603050405020304" pitchFamily="18" charset="0"/>
            </a:endParaRPr>
          </a:p>
          <a:p>
            <a:pPr lvl="0" algn="just">
              <a:buFont typeface="Arial"/>
              <a:buChar char="•"/>
            </a:pPr>
            <a:endParaRPr lang="en-GB" sz="9200" dirty="0" smtClean="0">
              <a:cs typeface="Times New Roman" panose="02020603050405020304" pitchFamily="18" charset="0"/>
            </a:endParaRPr>
          </a:p>
          <a:p>
            <a:pPr lvl="0" algn="just">
              <a:buFont typeface="Arial"/>
              <a:buChar char="•"/>
            </a:pPr>
            <a:endParaRPr lang="en-GB" sz="3600" dirty="0" smtClean="0">
              <a:cs typeface="Times New Roman" panose="02020603050405020304" pitchFamily="18" charset="0"/>
            </a:endParaRPr>
          </a:p>
          <a:p>
            <a:pPr marL="0" lvl="0" indent="0" algn="just">
              <a:buNone/>
            </a:pPr>
            <a:r>
              <a:rPr lang="en-GB" sz="3600" dirty="0" smtClean="0">
                <a:cs typeface="Times New Roman" panose="02020603050405020304" pitchFamily="18" charset="0"/>
              </a:rPr>
              <a:t> </a:t>
            </a:r>
          </a:p>
          <a:p>
            <a:pPr lvl="0" algn="just">
              <a:buFont typeface="Wingdings" panose="05000000000000000000" pitchFamily="2" charset="2"/>
              <a:buChar char="§"/>
            </a:pPr>
            <a:endParaRPr lang="en-GB" sz="3600" dirty="0" smtClean="0">
              <a:cs typeface="Times New Roman" panose="02020603050405020304" pitchFamily="18" charset="0"/>
            </a:endParaRPr>
          </a:p>
          <a:p>
            <a:pPr marL="0" lvl="0" indent="0" algn="just">
              <a:buNone/>
            </a:pPr>
            <a:endParaRPr lang="en-GB" sz="3600" dirty="0" smtClean="0">
              <a:cs typeface="Times New Roman" panose="02020603050405020304" pitchFamily="18" charset="0"/>
            </a:endParaRPr>
          </a:p>
          <a:p>
            <a:pPr lvl="0" algn="just">
              <a:buFont typeface="Wingdings" panose="05000000000000000000" pitchFamily="2" charset="2"/>
              <a:buChar char="§"/>
            </a:pPr>
            <a:endParaRPr lang="en-GB" sz="3600" dirty="0">
              <a:cs typeface="Times New Roman" panose="02020603050405020304" pitchFamily="18" charset="0"/>
            </a:endParaRPr>
          </a:p>
          <a:p>
            <a:endParaRPr lang="en-GB" dirty="0"/>
          </a:p>
        </p:txBody>
      </p:sp>
    </p:spTree>
    <p:extLst>
      <p:ext uri="{BB962C8B-B14F-4D97-AF65-F5344CB8AC3E}">
        <p14:creationId xmlns:p14="http://schemas.microsoft.com/office/powerpoint/2010/main" val="1129734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 78 – Laing J in </a:t>
            </a:r>
            <a:r>
              <a:rPr lang="en-US" b="1" dirty="0" err="1" smtClean="0"/>
              <a:t>Efobi</a:t>
            </a:r>
            <a:endParaRPr lang="en-US" b="1" dirty="0"/>
          </a:p>
        </p:txBody>
      </p:sp>
      <p:sp>
        <p:nvSpPr>
          <p:cNvPr id="3" name="Content Placeholder 2"/>
          <p:cNvSpPr>
            <a:spLocks noGrp="1"/>
          </p:cNvSpPr>
          <p:nvPr>
            <p:ph idx="1"/>
          </p:nvPr>
        </p:nvSpPr>
        <p:spPr/>
        <p:txBody>
          <a:bodyPr>
            <a:normAutofit lnSpcReduction="10000"/>
          </a:bodyPr>
          <a:lstStyle/>
          <a:p>
            <a:pPr marL="0" indent="0" algn="just">
              <a:buNone/>
            </a:pPr>
            <a:r>
              <a:rPr lang="en-US" b="1" dirty="0" smtClean="0"/>
              <a:t>“</a:t>
            </a:r>
            <a:r>
              <a:rPr lang="is-IS" b="1" dirty="0" smtClean="0"/>
              <a:t>Section 136...requires the ET to consider all the evidence, not just the Claimant’s, and because it is explicit in not placing any initial burden on the claimant. </a:t>
            </a:r>
            <a:r>
              <a:rPr lang="is-IS" dirty="0" smtClean="0"/>
              <a:t>The words ‘facts’ in section 136(2) rather than ‘evidence’ shows, in my judgment, that Parliament requires the ET to apply section 136 at the end of the hearing, when making its findings of fact. </a:t>
            </a:r>
            <a:r>
              <a:rPr lang="is-IS" b="1" dirty="0" smtClean="0"/>
              <a:t>It may therefore be misleading to refer to a shifting of the burden of proof, as this implies, contrary to the language of section 136(2), that Parliament has required a claimant to prove something. </a:t>
            </a:r>
            <a:r>
              <a:rPr lang="en-US" b="1" dirty="0" smtClean="0"/>
              <a:t>I</a:t>
            </a:r>
            <a:r>
              <a:rPr lang="is-IS" b="1" dirty="0" smtClean="0"/>
              <a:t>t does not appear to me that it has done.”</a:t>
            </a:r>
            <a:endParaRPr lang="en-US" b="1" dirty="0"/>
          </a:p>
        </p:txBody>
      </p:sp>
    </p:spTree>
    <p:extLst>
      <p:ext uri="{BB962C8B-B14F-4D97-AF65-F5344CB8AC3E}">
        <p14:creationId xmlns:p14="http://schemas.microsoft.com/office/powerpoint/2010/main" val="1994384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786210"/>
          </a:xfrm>
        </p:spPr>
        <p:txBody>
          <a:bodyPr>
            <a:normAutofit/>
          </a:bodyPr>
          <a:lstStyle/>
          <a:p>
            <a:pPr>
              <a:lnSpc>
                <a:spcPct val="110000"/>
              </a:lnSpc>
            </a:pPr>
            <a:r>
              <a:rPr lang="en-GB" b="1" dirty="0" err="1">
                <a:cs typeface="Times New Roman" panose="02020603050405020304" pitchFamily="18" charset="0"/>
              </a:rPr>
              <a:t>Ajayi</a:t>
            </a:r>
            <a:r>
              <a:rPr lang="en-GB" b="1" dirty="0">
                <a:cs typeface="Times New Roman" panose="02020603050405020304" pitchFamily="18" charset="0"/>
              </a:rPr>
              <a:t> </a:t>
            </a:r>
            <a:r>
              <a:rPr lang="en-GB" b="1" dirty="0" err="1">
                <a:cs typeface="Times New Roman" panose="02020603050405020304" pitchFamily="18" charset="0"/>
              </a:rPr>
              <a:t>Ayodele</a:t>
            </a:r>
            <a:r>
              <a:rPr lang="en-GB" b="1" dirty="0">
                <a:cs typeface="Times New Roman" panose="02020603050405020304" pitchFamily="18" charset="0"/>
              </a:rPr>
              <a:t> v </a:t>
            </a:r>
            <a:r>
              <a:rPr lang="en-GB" b="1" dirty="0" err="1">
                <a:cs typeface="Times New Roman" panose="02020603050405020304" pitchFamily="18" charset="0"/>
              </a:rPr>
              <a:t>CityLink</a:t>
            </a:r>
            <a:r>
              <a:rPr lang="en-GB" b="1" dirty="0">
                <a:cs typeface="Times New Roman" panose="02020603050405020304" pitchFamily="18" charset="0"/>
              </a:rPr>
              <a:t> Ltd v Paul Napier [2017] EWCA </a:t>
            </a:r>
            <a:r>
              <a:rPr lang="en-GB" b="1" dirty="0" err="1">
                <a:cs typeface="Times New Roman" panose="02020603050405020304" pitchFamily="18" charset="0"/>
              </a:rPr>
              <a:t>Civ</a:t>
            </a:r>
            <a:r>
              <a:rPr lang="en-GB" b="1" dirty="0">
                <a:cs typeface="Times New Roman" panose="02020603050405020304" pitchFamily="18" charset="0"/>
              </a:rPr>
              <a:t> 1913 </a:t>
            </a:r>
          </a:p>
        </p:txBody>
      </p:sp>
      <p:sp>
        <p:nvSpPr>
          <p:cNvPr id="3" name="Content Placeholder 2"/>
          <p:cNvSpPr>
            <a:spLocks noGrp="1"/>
          </p:cNvSpPr>
          <p:nvPr>
            <p:ph idx="1"/>
          </p:nvPr>
        </p:nvSpPr>
        <p:spPr/>
        <p:txBody>
          <a:bodyPr>
            <a:normAutofit/>
          </a:bodyPr>
          <a:lstStyle/>
          <a:p>
            <a:pPr marL="0" indent="0" algn="just">
              <a:lnSpc>
                <a:spcPct val="110000"/>
              </a:lnSpc>
              <a:buNone/>
            </a:pPr>
            <a:endParaRPr lang="en-GB" sz="3400" dirty="0">
              <a:cs typeface="Times New Roman" panose="02020603050405020304" pitchFamily="18" charset="0"/>
            </a:endParaRPr>
          </a:p>
          <a:p>
            <a:pPr algn="just">
              <a:lnSpc>
                <a:spcPct val="110000"/>
              </a:lnSpc>
            </a:pPr>
            <a:r>
              <a:rPr lang="en-GB" sz="3800" dirty="0" smtClean="0">
                <a:cs typeface="Times New Roman" panose="02020603050405020304" pitchFamily="18" charset="0"/>
              </a:rPr>
              <a:t>Lord Justice Singh: interpretation of s136 by Laing J in </a:t>
            </a:r>
            <a:r>
              <a:rPr lang="en-GB" sz="3800" b="1" dirty="0" err="1" smtClean="0">
                <a:cs typeface="Times New Roman" panose="02020603050405020304" pitchFamily="18" charset="0"/>
              </a:rPr>
              <a:t>Efobi</a:t>
            </a:r>
            <a:r>
              <a:rPr lang="en-GB" sz="3800" dirty="0" smtClean="0">
                <a:cs typeface="Times New Roman" panose="02020603050405020304" pitchFamily="18" charset="0"/>
              </a:rPr>
              <a:t> is wrong and should not be followed. </a:t>
            </a:r>
          </a:p>
          <a:p>
            <a:pPr algn="just">
              <a:lnSpc>
                <a:spcPct val="110000"/>
              </a:lnSpc>
            </a:pPr>
            <a:endParaRPr lang="en-GB" sz="3800" dirty="0">
              <a:cs typeface="Times New Roman" panose="02020603050405020304" pitchFamily="18" charset="0"/>
            </a:endParaRPr>
          </a:p>
          <a:p>
            <a:pPr algn="just">
              <a:lnSpc>
                <a:spcPct val="110000"/>
              </a:lnSpc>
            </a:pPr>
            <a:r>
              <a:rPr lang="en-GB" sz="3800" dirty="0" smtClean="0">
                <a:cs typeface="Times New Roman" panose="02020603050405020304" pitchFamily="18" charset="0"/>
              </a:rPr>
              <a:t>Burden </a:t>
            </a:r>
            <a:r>
              <a:rPr lang="en-GB" sz="3800" dirty="0">
                <a:cs typeface="Times New Roman" panose="02020603050405020304" pitchFamily="18" charset="0"/>
              </a:rPr>
              <a:t>of proof is on Claimant.</a:t>
            </a:r>
          </a:p>
          <a:p>
            <a:pPr algn="just">
              <a:lnSpc>
                <a:spcPct val="110000"/>
              </a:lnSpc>
            </a:pPr>
            <a:endParaRPr lang="en-GB" sz="3800" dirty="0">
              <a:cs typeface="Times New Roman" panose="02020603050405020304" pitchFamily="18" charset="0"/>
            </a:endParaRPr>
          </a:p>
          <a:p>
            <a:pPr marL="0" indent="0">
              <a:buNone/>
            </a:pPr>
            <a:endParaRPr lang="en-GB" dirty="0" smtClean="0"/>
          </a:p>
          <a:p>
            <a:pPr>
              <a:buFont typeface="Arial"/>
              <a:buChar char="•"/>
            </a:pPr>
            <a:endParaRPr lang="en-GB" dirty="0"/>
          </a:p>
        </p:txBody>
      </p:sp>
    </p:spTree>
    <p:extLst>
      <p:ext uri="{BB962C8B-B14F-4D97-AF65-F5344CB8AC3E}">
        <p14:creationId xmlns:p14="http://schemas.microsoft.com/office/powerpoint/2010/main" val="526335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STAGE 1/</a:t>
            </a:r>
            <a:r>
              <a:rPr lang="en-GB" b="1" dirty="0" smtClean="0"/>
              <a:t>FACTS:</a:t>
            </a:r>
            <a:endParaRPr lang="en-GB" dirty="0">
              <a:latin typeface="+mn-lt"/>
            </a:endParaRPr>
          </a:p>
        </p:txBody>
      </p:sp>
      <p:sp>
        <p:nvSpPr>
          <p:cNvPr id="3" name="Content Placeholder 2"/>
          <p:cNvSpPr>
            <a:spLocks noGrp="1"/>
          </p:cNvSpPr>
          <p:nvPr>
            <p:ph idx="1"/>
          </p:nvPr>
        </p:nvSpPr>
        <p:spPr/>
        <p:txBody>
          <a:bodyPr>
            <a:normAutofit/>
          </a:bodyPr>
          <a:lstStyle/>
          <a:p>
            <a:pPr algn="just"/>
            <a:r>
              <a:rPr lang="en-GB" sz="3600" dirty="0" smtClean="0"/>
              <a:t>Claimant must establish a prima facie case of discrimination. </a:t>
            </a:r>
          </a:p>
          <a:p>
            <a:pPr marL="0" indent="0" algn="just">
              <a:buNone/>
            </a:pPr>
            <a:endParaRPr lang="en-GB" sz="3600" dirty="0" smtClean="0"/>
          </a:p>
          <a:p>
            <a:pPr algn="just">
              <a:buFont typeface="Arial"/>
              <a:buChar char="•"/>
            </a:pPr>
            <a:r>
              <a:rPr lang="en-GB" sz="3600" dirty="0" smtClean="0"/>
              <a:t>Tribunals entitled to take into account facts adduced not only by Claimant but also by Respondents before determining whether prima facie case made out. </a:t>
            </a:r>
          </a:p>
          <a:p>
            <a:pPr marL="0" indent="0" algn="just">
              <a:buNone/>
            </a:pPr>
            <a:endParaRPr lang="en-GB" dirty="0"/>
          </a:p>
          <a:p>
            <a:pPr>
              <a:buFont typeface="Arial"/>
              <a:buChar char="•"/>
            </a:pPr>
            <a:endParaRPr lang="en-GB" dirty="0"/>
          </a:p>
        </p:txBody>
      </p:sp>
    </p:spTree>
    <p:extLst>
      <p:ext uri="{BB962C8B-B14F-4D97-AF65-F5344CB8AC3E}">
        <p14:creationId xmlns:p14="http://schemas.microsoft.com/office/powerpoint/2010/main" val="2481662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STAGE 2/EXPLANATION</a:t>
            </a:r>
            <a:r>
              <a:rPr lang="en-GB" dirty="0"/>
              <a:t>: </a:t>
            </a:r>
            <a:endParaRPr lang="en-US" dirty="0"/>
          </a:p>
        </p:txBody>
      </p:sp>
      <p:sp>
        <p:nvSpPr>
          <p:cNvPr id="3" name="Content Placeholder 2"/>
          <p:cNvSpPr>
            <a:spLocks noGrp="1"/>
          </p:cNvSpPr>
          <p:nvPr>
            <p:ph idx="1"/>
          </p:nvPr>
        </p:nvSpPr>
        <p:spPr/>
        <p:txBody>
          <a:bodyPr>
            <a:normAutofit/>
          </a:bodyPr>
          <a:lstStyle/>
          <a:p>
            <a:pPr algn="just"/>
            <a:r>
              <a:rPr lang="en-GB" sz="3800" dirty="0" smtClean="0"/>
              <a:t>If Tribunal </a:t>
            </a:r>
            <a:r>
              <a:rPr lang="en-GB" sz="3800" dirty="0"/>
              <a:t>prepared to draw inference of discrimination from facts, then burden passes to Respondent to provide an explanation for treatment. </a:t>
            </a:r>
            <a:endParaRPr lang="en-GB" sz="3800" dirty="0" smtClean="0"/>
          </a:p>
          <a:p>
            <a:pPr algn="just"/>
            <a:endParaRPr lang="en-GB" sz="3800" dirty="0"/>
          </a:p>
          <a:p>
            <a:pPr algn="just"/>
            <a:r>
              <a:rPr lang="en-GB" sz="3800" dirty="0"/>
              <a:t>It is only the </a:t>
            </a:r>
            <a:r>
              <a:rPr lang="en-GB" sz="3800" b="1" dirty="0"/>
              <a:t>explanation</a:t>
            </a:r>
            <a:r>
              <a:rPr lang="en-GB" sz="3800" dirty="0"/>
              <a:t> from the employer that cannot be considered at the first stage of the analysis. </a:t>
            </a:r>
            <a:endParaRPr lang="en-GB" sz="3800" dirty="0" smtClean="0"/>
          </a:p>
          <a:p>
            <a:pPr marL="0" indent="0" algn="just">
              <a:buNone/>
            </a:pPr>
            <a:endParaRPr lang="en-GB" sz="3600" dirty="0" smtClean="0"/>
          </a:p>
          <a:p>
            <a:endParaRPr lang="en-US" dirty="0"/>
          </a:p>
        </p:txBody>
      </p:sp>
    </p:spTree>
    <p:extLst>
      <p:ext uri="{BB962C8B-B14F-4D97-AF65-F5344CB8AC3E}">
        <p14:creationId xmlns:p14="http://schemas.microsoft.com/office/powerpoint/2010/main" val="3024141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2700</TotalTime>
  <Words>1536</Words>
  <Application>Microsoft Macintosh PowerPoint</Application>
  <PresentationFormat>Custom</PresentationFormat>
  <Paragraphs>159</Paragraphs>
  <Slides>23</Slides>
  <Notes>18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  DISCRIMINATION LAW UPDATE  TARA O’HALLORAN  6 December 2017     Old Square Chambers </vt:lpstr>
      <vt:lpstr>Burden of Proof? </vt:lpstr>
      <vt:lpstr>S136 EA 2010</vt:lpstr>
      <vt:lpstr>Efobi v Royal Mail Group Limited UK EAT/0203/16, 10 August 2017 </vt:lpstr>
      <vt:lpstr>Para 78 – Laing J in Efobi</vt:lpstr>
      <vt:lpstr>Ajayi Ayodele v CityLink Ltd v Paul Napier [2017] EWCA Civ 1913 </vt:lpstr>
      <vt:lpstr>STAGE 1/FACTS:</vt:lpstr>
      <vt:lpstr>STAGE 2/EXPLANATION: </vt:lpstr>
      <vt:lpstr>Direct v Indirect Discrimination </vt:lpstr>
      <vt:lpstr>Cont’d </vt:lpstr>
      <vt:lpstr>Achbita v G4S Secure Solutions NV [2017] IRLR 466</vt:lpstr>
      <vt:lpstr>Bougnaoui and another v Micropole SA [2017] IRLR 447 </vt:lpstr>
      <vt:lpstr> Essop v The Home Office [2017] UKSC 27  </vt:lpstr>
      <vt:lpstr> Naeem v Secretary of State for Justice [2017] UKSC 27 </vt:lpstr>
      <vt:lpstr>Key Question? </vt:lpstr>
      <vt:lpstr>Court of Appeal said yes </vt:lpstr>
      <vt:lpstr>Supreme Court  said no </vt:lpstr>
      <vt:lpstr>Age Discrimination</vt:lpstr>
      <vt:lpstr>Cont’d </vt:lpstr>
      <vt:lpstr>Cont’d </vt:lpstr>
      <vt:lpstr>ECJ Held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Tara</dc:creator>
  <cp:lastModifiedBy>Tara O'Halloran</cp:lastModifiedBy>
  <cp:revision>113</cp:revision>
  <cp:lastPrinted>2017-11-28T08:41:05Z</cp:lastPrinted>
  <dcterms:created xsi:type="dcterms:W3CDTF">2012-02-08T13:06:59Z</dcterms:created>
  <dcterms:modified xsi:type="dcterms:W3CDTF">2017-11-28T08:45:48Z</dcterms:modified>
</cp:coreProperties>
</file>